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DD0D84-9A58-4D57-A6EF-B98E7B03EF8D}" v="252" dt="2022-10-22T14:50:36.713"/>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2" name="Shape 132"/>
          <p:cNvSpPr>
            <a:spLocks noGrp="1" noRot="1" noChangeAspect="1"/>
          </p:cNvSpPr>
          <p:nvPr>
            <p:ph type="sldImg"/>
          </p:nvPr>
        </p:nvSpPr>
        <p:spPr>
          <a:xfrm>
            <a:off x="1143000" y="685800"/>
            <a:ext cx="4572000" cy="3429000"/>
          </a:xfrm>
          <a:prstGeom prst="rect">
            <a:avLst/>
          </a:prstGeom>
        </p:spPr>
        <p:txBody>
          <a:bodyPr/>
          <a:lstStyle/>
          <a:p>
            <a:endParaRPr/>
          </a:p>
        </p:txBody>
      </p:sp>
      <p:sp>
        <p:nvSpPr>
          <p:cNvPr id="133" name="Shape 13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Main Slide 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 name="Rectangle 6"/>
          <p:cNvSpPr/>
          <p:nvPr/>
        </p:nvSpPr>
        <p:spPr>
          <a:xfrm>
            <a:off x="2905123" y="638175"/>
            <a:ext cx="3366141" cy="4391025"/>
          </a:xfrm>
          <a:prstGeom prst="rect">
            <a:avLst/>
          </a:prstGeom>
          <a:solidFill>
            <a:srgbClr val="FFFFFF"/>
          </a:solidFill>
          <a:ln w="12700">
            <a:miter lim="400000"/>
          </a:ln>
        </p:spPr>
        <p:txBody>
          <a:bodyPr lIns="45718" tIns="45718" rIns="45718" bIns="45718" anchor="ctr"/>
          <a:lstStyle/>
          <a:p>
            <a:pPr algn="ctr">
              <a:defRPr>
                <a:solidFill>
                  <a:srgbClr val="FFFFFF"/>
                </a:solidFill>
                <a:latin typeface="+mn-lt"/>
                <a:ea typeface="+mn-ea"/>
                <a:cs typeface="+mn-cs"/>
                <a:sym typeface="Calibri"/>
              </a:defRPr>
            </a:pPr>
            <a:endParaRPr/>
          </a:p>
        </p:txBody>
      </p:sp>
      <p:pic>
        <p:nvPicPr>
          <p:cNvPr id="13" name="Picture 27" descr="Picture 27"/>
          <p:cNvPicPr>
            <a:picLocks noChangeAspect="1"/>
          </p:cNvPicPr>
          <p:nvPr/>
        </p:nvPicPr>
        <p:blipFill>
          <a:blip r:embed="rId3"/>
          <a:stretch>
            <a:fillRect/>
          </a:stretch>
        </p:blipFill>
        <p:spPr>
          <a:xfrm>
            <a:off x="3093504" y="882805"/>
            <a:ext cx="924528" cy="505501"/>
          </a:xfrm>
          <a:prstGeom prst="rect">
            <a:avLst/>
          </a:prstGeom>
          <a:ln w="12700">
            <a:miter lim="400000"/>
          </a:ln>
        </p:spPr>
      </p:pic>
      <p:sp>
        <p:nvSpPr>
          <p:cNvPr id="14" name="Tresentation Title"/>
          <p:cNvSpPr txBox="1">
            <a:spLocks noGrp="1"/>
          </p:cNvSpPr>
          <p:nvPr>
            <p:ph type="title" hasCustomPrompt="1"/>
          </p:nvPr>
        </p:nvSpPr>
        <p:spPr>
          <a:xfrm>
            <a:off x="2998803" y="1588638"/>
            <a:ext cx="3272460" cy="1263283"/>
          </a:xfrm>
          <a:prstGeom prst="rect">
            <a:avLst/>
          </a:prstGeom>
        </p:spPr>
        <p:txBody>
          <a:bodyPr/>
          <a:lstStyle>
            <a:lvl1pPr>
              <a:lnSpc>
                <a:spcPts val="4000"/>
              </a:lnSpc>
              <a:defRPr sz="4300"/>
            </a:lvl1pPr>
          </a:lstStyle>
          <a:p>
            <a:r>
              <a:t>Tresentation Title</a:t>
            </a:r>
          </a:p>
        </p:txBody>
      </p:sp>
      <p:sp>
        <p:nvSpPr>
          <p:cNvPr id="15" name="Body Level One…"/>
          <p:cNvSpPr txBox="1">
            <a:spLocks noGrp="1"/>
          </p:cNvSpPr>
          <p:nvPr>
            <p:ph type="body" sz="quarter" idx="1" hasCustomPrompt="1"/>
          </p:nvPr>
        </p:nvSpPr>
        <p:spPr>
          <a:xfrm>
            <a:off x="2998803" y="2732028"/>
            <a:ext cx="3272460" cy="283412"/>
          </a:xfrm>
          <a:prstGeom prst="rect">
            <a:avLst/>
          </a:prstGeom>
        </p:spPr>
        <p:txBody>
          <a:bodyPr/>
          <a:lstStyle>
            <a:lvl1pPr marL="0" indent="0">
              <a:buSzTx/>
              <a:buNone/>
              <a:defRPr sz="1600">
                <a:solidFill>
                  <a:srgbClr val="09009E"/>
                </a:solidFill>
              </a:defRPr>
            </a:lvl1pPr>
            <a:lvl2pPr marL="0" indent="0">
              <a:buSzTx/>
              <a:buNone/>
              <a:defRPr sz="1600">
                <a:solidFill>
                  <a:srgbClr val="09009E"/>
                </a:solidFill>
              </a:defRPr>
            </a:lvl2pPr>
            <a:lvl3pPr marL="0" indent="0">
              <a:buSzTx/>
              <a:buNone/>
              <a:defRPr sz="1600">
                <a:solidFill>
                  <a:srgbClr val="09009E"/>
                </a:solidFill>
              </a:defRPr>
            </a:lvl3pPr>
            <a:lvl4pPr marL="0" indent="0">
              <a:buSzTx/>
              <a:buNone/>
              <a:defRPr sz="1600">
                <a:solidFill>
                  <a:srgbClr val="09009E"/>
                </a:solidFill>
              </a:defRPr>
            </a:lvl4pPr>
            <a:lvl5pPr marL="0" indent="0">
              <a:buSzTx/>
              <a:buNone/>
              <a:defRPr sz="1600">
                <a:solidFill>
                  <a:srgbClr val="09009E"/>
                </a:solidFill>
              </a:defRPr>
            </a:lvl5pPr>
          </a:lstStyle>
          <a:p>
            <a:r>
              <a:t>by Name Presenter</a:t>
            </a:r>
          </a:p>
          <a:p>
            <a:pPr lvl="1"/>
            <a:endParaRPr/>
          </a:p>
          <a:p>
            <a:pPr lvl="2"/>
            <a:endParaRPr/>
          </a:p>
          <a:p>
            <a:pPr lvl="3"/>
            <a:endParaRPr/>
          </a:p>
          <a:p>
            <a:pPr lvl="4"/>
            <a:endParaRPr/>
          </a:p>
        </p:txBody>
      </p:sp>
      <p:sp>
        <p:nvSpPr>
          <p:cNvPr id="16" name="Text Placeholder 17"/>
          <p:cNvSpPr>
            <a:spLocks noGrp="1"/>
          </p:cNvSpPr>
          <p:nvPr>
            <p:ph type="body" sz="quarter" idx="21" hasCustomPrompt="1"/>
          </p:nvPr>
        </p:nvSpPr>
        <p:spPr>
          <a:xfrm>
            <a:off x="2998807" y="3173028"/>
            <a:ext cx="3272454" cy="211233"/>
          </a:xfrm>
          <a:prstGeom prst="rect">
            <a:avLst/>
          </a:prstGeom>
        </p:spPr>
        <p:txBody>
          <a:bodyPr/>
          <a:lstStyle>
            <a:lvl1pPr marL="0" indent="0" defTabSz="768094">
              <a:spcBef>
                <a:spcPts val="800"/>
              </a:spcBef>
              <a:buSzTx/>
              <a:buNone/>
              <a:defRPr sz="800">
                <a:solidFill>
                  <a:srgbClr val="808080"/>
                </a:solidFill>
              </a:defRPr>
            </a:lvl1pPr>
          </a:lstStyle>
          <a:p>
            <a:r>
              <a:t>presenterMail@daenet.eu</a:t>
            </a:r>
          </a:p>
        </p:txBody>
      </p:sp>
      <p:sp>
        <p:nvSpPr>
          <p:cNvPr id="17" name="TextBox 20"/>
          <p:cNvSpPr txBox="1"/>
          <p:nvPr/>
        </p:nvSpPr>
        <p:spPr>
          <a:xfrm>
            <a:off x="3397462" y="3743983"/>
            <a:ext cx="1663970"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90000"/>
              </a:lnSpc>
              <a:spcBef>
                <a:spcPts val="1000"/>
              </a:spcBef>
              <a:defRPr sz="800">
                <a:solidFill>
                  <a:srgbClr val="808080"/>
                </a:solidFill>
                <a:latin typeface="Segoe UI"/>
                <a:ea typeface="Segoe UI"/>
                <a:cs typeface="Segoe UI"/>
                <a:sym typeface="Segoe UI"/>
              </a:defRPr>
            </a:lvl1pPr>
          </a:lstStyle>
          <a:p>
            <a:r>
              <a:t>+49 (0) 69 24 24 08 00</a:t>
            </a:r>
          </a:p>
        </p:txBody>
      </p:sp>
      <p:sp>
        <p:nvSpPr>
          <p:cNvPr id="18" name="TextBox 21"/>
          <p:cNvSpPr txBox="1"/>
          <p:nvPr/>
        </p:nvSpPr>
        <p:spPr>
          <a:xfrm>
            <a:off x="3397460" y="3963122"/>
            <a:ext cx="1663971"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800">
                <a:solidFill>
                  <a:srgbClr val="808080"/>
                </a:solidFill>
                <a:latin typeface="Segoe UI"/>
                <a:ea typeface="Segoe UI"/>
                <a:cs typeface="Segoe UI"/>
                <a:sym typeface="Segoe UI"/>
              </a:defRPr>
            </a:lvl1pPr>
          </a:lstStyle>
          <a:p>
            <a:r>
              <a:t>info@daenet.eu</a:t>
            </a:r>
          </a:p>
        </p:txBody>
      </p:sp>
      <p:sp>
        <p:nvSpPr>
          <p:cNvPr id="19" name="TextBox 22"/>
          <p:cNvSpPr txBox="1"/>
          <p:nvPr/>
        </p:nvSpPr>
        <p:spPr>
          <a:xfrm>
            <a:off x="3397460" y="4205297"/>
            <a:ext cx="1663971"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800">
                <a:solidFill>
                  <a:srgbClr val="808080"/>
                </a:solidFill>
                <a:latin typeface="Segoe UI"/>
                <a:ea typeface="Segoe UI"/>
                <a:cs typeface="Segoe UI"/>
                <a:sym typeface="Segoe UI"/>
              </a:defRPr>
            </a:lvl1pPr>
          </a:lstStyle>
          <a:p>
            <a:r>
              <a:t>http://www.daenet.de/</a:t>
            </a:r>
          </a:p>
        </p:txBody>
      </p:sp>
      <p:sp>
        <p:nvSpPr>
          <p:cNvPr id="20" name="TextBox 23"/>
          <p:cNvSpPr txBox="1"/>
          <p:nvPr/>
        </p:nvSpPr>
        <p:spPr>
          <a:xfrm>
            <a:off x="3397460" y="4447471"/>
            <a:ext cx="1663971"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800">
                <a:solidFill>
                  <a:srgbClr val="808080"/>
                </a:solidFill>
                <a:latin typeface="Segoe UI"/>
                <a:ea typeface="Segoe UI"/>
                <a:cs typeface="Segoe UI"/>
                <a:sym typeface="Segoe UI"/>
              </a:defRPr>
            </a:lvl1pPr>
          </a:lstStyle>
          <a:p>
            <a:r>
              <a:t>http://www.daenet.de/</a:t>
            </a:r>
          </a:p>
        </p:txBody>
      </p:sp>
      <p:sp>
        <p:nvSpPr>
          <p:cNvPr id="21" name="TextBox 24"/>
          <p:cNvSpPr txBox="1"/>
          <p:nvPr/>
        </p:nvSpPr>
        <p:spPr>
          <a:xfrm>
            <a:off x="3397460" y="4689645"/>
            <a:ext cx="1663971"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800">
                <a:solidFill>
                  <a:srgbClr val="808080"/>
                </a:solidFill>
                <a:latin typeface="Segoe UI"/>
                <a:ea typeface="Segoe UI"/>
                <a:cs typeface="Segoe UI"/>
                <a:sym typeface="Segoe UI"/>
              </a:defRPr>
            </a:lvl1pPr>
          </a:lstStyle>
          <a:p>
            <a:r>
              <a:t>http://www.daenet.de/</a:t>
            </a:r>
          </a:p>
        </p:txBody>
      </p:sp>
      <p:sp>
        <p:nvSpPr>
          <p:cNvPr id="22" name="Text Placeholder 2"/>
          <p:cNvSpPr>
            <a:spLocks noGrp="1"/>
          </p:cNvSpPr>
          <p:nvPr>
            <p:ph type="body" sz="quarter" idx="22" hasCustomPrompt="1"/>
          </p:nvPr>
        </p:nvSpPr>
        <p:spPr>
          <a:xfrm>
            <a:off x="2998805" y="3015438"/>
            <a:ext cx="3272454" cy="200342"/>
          </a:xfrm>
          <a:prstGeom prst="rect">
            <a:avLst/>
          </a:prstGeom>
        </p:spPr>
        <p:txBody>
          <a:bodyPr/>
          <a:lstStyle>
            <a:lvl1pPr marL="0" indent="0" defTabSz="676655">
              <a:spcBef>
                <a:spcPts val="700"/>
              </a:spcBef>
              <a:buSzTx/>
              <a:buNone/>
              <a:defRPr sz="700">
                <a:solidFill>
                  <a:srgbClr val="09009E"/>
                </a:solidFill>
              </a:defRPr>
            </a:lvl1pPr>
          </a:lstStyle>
          <a:p>
            <a:r>
              <a:t>Presenter role</a:t>
            </a:r>
          </a:p>
        </p:txBody>
      </p:sp>
      <p:pic>
        <p:nvPicPr>
          <p:cNvPr id="23" name="Picture 1" descr="Picture 1"/>
          <p:cNvPicPr>
            <a:picLocks noChangeAspect="1"/>
          </p:cNvPicPr>
          <p:nvPr/>
        </p:nvPicPr>
        <p:blipFill>
          <a:blip r:embed="rId4"/>
          <a:stretch>
            <a:fillRect/>
          </a:stretch>
        </p:blipFill>
        <p:spPr>
          <a:xfrm>
            <a:off x="3093504" y="3678582"/>
            <a:ext cx="214846" cy="1189522"/>
          </a:xfrm>
          <a:prstGeom prst="rect">
            <a:avLst/>
          </a:prstGeom>
          <a:ln w="12700">
            <a:miter lim="400000"/>
          </a:ln>
        </p:spPr>
      </p:pic>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5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2" name="Body Level One…"/>
          <p:cNvSpPr txBox="1">
            <a:spLocks noGrp="1"/>
          </p:cNvSpPr>
          <p:nvPr>
            <p:ph type="body" idx="1"/>
          </p:nvPr>
        </p:nvSpPr>
        <p:spPr>
          <a:xfrm>
            <a:off x="323527" y="1600200"/>
            <a:ext cx="7488836" cy="4133056"/>
          </a:xfrm>
          <a:prstGeom prst="rect">
            <a:avLst/>
          </a:prstGeom>
        </p:spPr>
        <p:txBody>
          <a:bodyPr/>
          <a:lstStyle>
            <a:lvl1pPr>
              <a:buFont typeface="Arial"/>
              <a:buChar char="•"/>
              <a:defRPr>
                <a:latin typeface="Segoe UI Light"/>
                <a:ea typeface="Segoe UI Light"/>
                <a:cs typeface="Segoe UI Light"/>
                <a:sym typeface="Segoe UI Light"/>
              </a:defRPr>
            </a:lvl1pPr>
            <a:lvl2pPr>
              <a:buFont typeface="Arial"/>
              <a:buChar char="•"/>
              <a:defRPr>
                <a:latin typeface="Segoe UI Light"/>
                <a:ea typeface="Segoe UI Light"/>
                <a:cs typeface="Segoe UI Light"/>
                <a:sym typeface="Segoe UI Light"/>
              </a:defRPr>
            </a:lvl2pPr>
            <a:lvl3pPr>
              <a:buFont typeface="Arial"/>
              <a:buChar char="•"/>
              <a:defRPr>
                <a:latin typeface="Segoe UI Light"/>
                <a:ea typeface="Segoe UI Light"/>
                <a:cs typeface="Segoe UI Light"/>
                <a:sym typeface="Segoe UI Light"/>
              </a:defRPr>
            </a:lvl3pPr>
            <a:lvl4pPr>
              <a:buFont typeface="Arial"/>
              <a:buChar char="•"/>
              <a:defRPr>
                <a:latin typeface="Segoe UI Light"/>
                <a:ea typeface="Segoe UI Light"/>
                <a:cs typeface="Segoe UI Light"/>
                <a:sym typeface="Segoe UI Light"/>
              </a:defRPr>
            </a:lvl4pPr>
            <a:lvl5pPr>
              <a:buFont typeface="Arial"/>
              <a:buChar char="•"/>
              <a:defRPr>
                <a:latin typeface="Segoe UI Light"/>
                <a:ea typeface="Segoe UI Light"/>
                <a:cs typeface="Segoe UI Light"/>
                <a:sym typeface="Segoe UI Light"/>
              </a:defRPr>
            </a:lvl5pPr>
          </a:lstStyle>
          <a:p>
            <a:r>
              <a:t>Body Level One</a:t>
            </a:r>
          </a:p>
          <a:p>
            <a:pPr lvl="1"/>
            <a:r>
              <a:t>Body Level Two</a:t>
            </a:r>
          </a:p>
          <a:p>
            <a:pPr lvl="2"/>
            <a:r>
              <a:t>Body Level Three</a:t>
            </a:r>
          </a:p>
          <a:p>
            <a:pPr lvl="3"/>
            <a:r>
              <a:t>Body Level Four</a:t>
            </a:r>
          </a:p>
          <a:p>
            <a:pPr lvl="4"/>
            <a:r>
              <a:t>Body Level Five</a:t>
            </a:r>
          </a:p>
        </p:txBody>
      </p:sp>
      <p:sp>
        <p:nvSpPr>
          <p:cNvPr id="113" name="Title Text"/>
          <p:cNvSpPr txBox="1">
            <a:spLocks noGrp="1"/>
          </p:cNvSpPr>
          <p:nvPr>
            <p:ph type="title"/>
          </p:nvPr>
        </p:nvSpPr>
        <p:spPr>
          <a:xfrm>
            <a:off x="323527" y="188912"/>
            <a:ext cx="7488833" cy="915508"/>
          </a:xfrm>
          <a:prstGeom prst="rect">
            <a:avLst/>
          </a:prstGeom>
        </p:spPr>
        <p:txBody>
          <a:bodyPr anchor="ctr"/>
          <a:lstStyle>
            <a:lvl1pPr>
              <a:defRPr sz="6600">
                <a:solidFill>
                  <a:srgbClr val="000000"/>
                </a:solidFill>
                <a:latin typeface="Segoe WP SemiLight"/>
                <a:ea typeface="Segoe WP SemiLight"/>
                <a:cs typeface="Segoe WP SemiLight"/>
                <a:sym typeface="Segoe WP SemiLight"/>
              </a:defRPr>
            </a:lvl1pPr>
          </a:lstStyle>
          <a:p>
            <a:r>
              <a:t>Title Text</a:t>
            </a:r>
          </a:p>
        </p:txBody>
      </p:sp>
      <p:grpSp>
        <p:nvGrpSpPr>
          <p:cNvPr id="116" name="Group 9"/>
          <p:cNvGrpSpPr/>
          <p:nvPr/>
        </p:nvGrpSpPr>
        <p:grpSpPr>
          <a:xfrm>
            <a:off x="8308797" y="198160"/>
            <a:ext cx="588278" cy="641169"/>
            <a:chOff x="0" y="0"/>
            <a:chExt cx="588276" cy="641168"/>
          </a:xfrm>
        </p:grpSpPr>
        <p:sp>
          <p:nvSpPr>
            <p:cNvPr id="114" name="Rectangle 10"/>
            <p:cNvSpPr/>
            <p:nvPr/>
          </p:nvSpPr>
          <p:spPr>
            <a:xfrm>
              <a:off x="11126" y="65160"/>
              <a:ext cx="576010" cy="576008"/>
            </a:xfrm>
            <a:prstGeom prst="rect">
              <a:avLst/>
            </a:prstGeom>
            <a:solidFill>
              <a:srgbClr val="A8D3F4"/>
            </a:solidFill>
            <a:ln w="12700" cap="flat">
              <a:noFill/>
              <a:miter lim="400000"/>
            </a:ln>
            <a:effectLst/>
          </p:spPr>
          <p:txBody>
            <a:bodyPr wrap="square" lIns="45718" tIns="45718" rIns="45718" bIns="45718" numCol="1" anchor="b">
              <a:noAutofit/>
            </a:bodyPr>
            <a:lstStyle/>
            <a:p>
              <a:pPr>
                <a:defRPr sz="900">
                  <a:solidFill>
                    <a:srgbClr val="FFFFFF"/>
                  </a:solidFill>
                  <a:latin typeface="Segoe UI"/>
                  <a:ea typeface="Segoe UI"/>
                  <a:cs typeface="Segoe UI"/>
                  <a:sym typeface="Segoe UI"/>
                </a:defRPr>
              </a:pPr>
              <a:endParaRPr/>
            </a:p>
          </p:txBody>
        </p:sp>
        <p:pic>
          <p:nvPicPr>
            <p:cNvPr id="115" name="Picture 11" descr="Picture 11"/>
            <p:cNvPicPr>
              <a:picLocks noChangeAspect="1"/>
            </p:cNvPicPr>
            <p:nvPr/>
          </p:nvPicPr>
          <p:blipFill>
            <a:blip r:embed="rId3"/>
            <a:stretch>
              <a:fillRect/>
            </a:stretch>
          </p:blipFill>
          <p:spPr>
            <a:xfrm>
              <a:off x="-1" y="-1"/>
              <a:ext cx="588277" cy="588275"/>
            </a:xfrm>
            <a:prstGeom prst="rect">
              <a:avLst/>
            </a:prstGeom>
            <a:ln w="12700" cap="flat">
              <a:noFill/>
              <a:miter lim="400000"/>
            </a:ln>
            <a:effectLst/>
          </p:spPr>
        </p:pic>
      </p:grpSp>
      <p:sp>
        <p:nvSpPr>
          <p:cNvPr id="117" name="Slide Number"/>
          <p:cNvSpPr txBox="1">
            <a:spLocks noGrp="1"/>
          </p:cNvSpPr>
          <p:nvPr>
            <p:ph type="sldNum" sz="quarter" idx="2"/>
          </p:nvPr>
        </p:nvSpPr>
        <p:spPr>
          <a:xfrm>
            <a:off x="8654374" y="5445223"/>
            <a:ext cx="310116" cy="300590"/>
          </a:xfrm>
          <a:prstGeom prst="rect">
            <a:avLst/>
          </a:prstGeom>
        </p:spPr>
        <p:txBody>
          <a:bodyPr anchor="t"/>
          <a:lstStyle>
            <a:lvl1pPr>
              <a:defRPr sz="1600"/>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24" name="Title Text"/>
          <p:cNvSpPr txBox="1">
            <a:spLocks noGrp="1"/>
          </p:cNvSpPr>
          <p:nvPr>
            <p:ph type="title"/>
          </p:nvPr>
        </p:nvSpPr>
        <p:spPr>
          <a:xfrm>
            <a:off x="685800" y="2130431"/>
            <a:ext cx="7772400" cy="1470023"/>
          </a:xfrm>
          <a:prstGeom prst="rect">
            <a:avLst/>
          </a:prstGeom>
        </p:spPr>
        <p:txBody>
          <a:bodyPr/>
          <a:lstStyle>
            <a:lvl1pPr>
              <a:defRPr>
                <a:solidFill>
                  <a:srgbClr val="000000"/>
                </a:solidFill>
                <a:latin typeface="Segoe UI Symbol"/>
                <a:ea typeface="Segoe UI Symbol"/>
                <a:cs typeface="Segoe UI Symbol"/>
                <a:sym typeface="Segoe UI Symbol"/>
              </a:defRPr>
            </a:lvl1pPr>
          </a:lstStyle>
          <a:p>
            <a:r>
              <a:t>Title Text</a:t>
            </a:r>
          </a:p>
        </p:txBody>
      </p:sp>
      <p:sp>
        <p:nvSpPr>
          <p:cNvPr id="125" name="Body Level One…"/>
          <p:cNvSpPr txBox="1">
            <a:spLocks noGrp="1"/>
          </p:cNvSpPr>
          <p:nvPr>
            <p:ph type="body" sz="quarter" idx="1"/>
          </p:nvPr>
        </p:nvSpPr>
        <p:spPr>
          <a:xfrm>
            <a:off x="1371600" y="3886200"/>
            <a:ext cx="6400800" cy="1752600"/>
          </a:xfrm>
          <a:prstGeom prst="rect">
            <a:avLst/>
          </a:prstGeom>
        </p:spPr>
        <p:txBody>
          <a:bodyPr/>
          <a:lstStyle>
            <a:lvl1pPr marL="0" indent="0" algn="ctr">
              <a:buSzTx/>
              <a:buNone/>
              <a:defRPr>
                <a:solidFill>
                  <a:srgbClr val="888888"/>
                </a:solidFill>
              </a:defRPr>
            </a:lvl1pPr>
            <a:lvl2pPr marL="0" indent="0" algn="ctr">
              <a:buSzTx/>
              <a:buNone/>
              <a:defRPr>
                <a:solidFill>
                  <a:srgbClr val="888888"/>
                </a:solidFill>
              </a:defRPr>
            </a:lvl2pPr>
            <a:lvl3pPr marL="0" indent="0" algn="ctr">
              <a:buSzTx/>
              <a:buNone/>
              <a:defRPr>
                <a:solidFill>
                  <a:srgbClr val="888888"/>
                </a:solidFill>
              </a:defRPr>
            </a:lvl3pPr>
            <a:lvl4pPr marL="0" indent="0" algn="ctr">
              <a:buSzTx/>
              <a:buNone/>
              <a:defRPr>
                <a:solidFill>
                  <a:srgbClr val="888888"/>
                </a:solidFill>
              </a:defRPr>
            </a:lvl4pPr>
            <a:lvl5pPr marL="0" indent="0" algn="ctr">
              <a:buSzTx/>
              <a:buNone/>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Last Slid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31" name="Picture 27" descr="Picture 27"/>
          <p:cNvPicPr>
            <a:picLocks noChangeAspect="1"/>
          </p:cNvPicPr>
          <p:nvPr/>
        </p:nvPicPr>
        <p:blipFill>
          <a:blip r:embed="rId3"/>
          <a:stretch>
            <a:fillRect/>
          </a:stretch>
        </p:blipFill>
        <p:spPr>
          <a:xfrm>
            <a:off x="3710635" y="2103003"/>
            <a:ext cx="1722735" cy="941929"/>
          </a:xfrm>
          <a:prstGeom prst="rect">
            <a:avLst/>
          </a:prstGeom>
          <a:ln w="12700">
            <a:miter lim="400000"/>
          </a:ln>
        </p:spPr>
      </p:pic>
      <p:sp>
        <p:nvSpPr>
          <p:cNvPr id="32" name="TextBox 20"/>
          <p:cNvSpPr txBox="1"/>
          <p:nvPr/>
        </p:nvSpPr>
        <p:spPr>
          <a:xfrm>
            <a:off x="4164172" y="3544125"/>
            <a:ext cx="1663971"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90000"/>
              </a:lnSpc>
              <a:spcBef>
                <a:spcPts val="1000"/>
              </a:spcBef>
              <a:defRPr sz="800">
                <a:solidFill>
                  <a:srgbClr val="808080"/>
                </a:solidFill>
                <a:latin typeface="Segoe UI"/>
                <a:ea typeface="Segoe UI"/>
                <a:cs typeface="Segoe UI"/>
                <a:sym typeface="Segoe UI"/>
              </a:defRPr>
            </a:lvl1pPr>
          </a:lstStyle>
          <a:p>
            <a:r>
              <a:t>+49 (0) 69 24 24 08 00</a:t>
            </a:r>
          </a:p>
        </p:txBody>
      </p:sp>
      <p:sp>
        <p:nvSpPr>
          <p:cNvPr id="33" name="TextBox 21"/>
          <p:cNvSpPr txBox="1"/>
          <p:nvPr/>
        </p:nvSpPr>
        <p:spPr>
          <a:xfrm>
            <a:off x="4164171" y="3763264"/>
            <a:ext cx="1663970"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800">
                <a:solidFill>
                  <a:srgbClr val="808080"/>
                </a:solidFill>
                <a:latin typeface="Segoe UI"/>
                <a:ea typeface="Segoe UI"/>
                <a:cs typeface="Segoe UI"/>
                <a:sym typeface="Segoe UI"/>
              </a:defRPr>
            </a:lvl1pPr>
          </a:lstStyle>
          <a:p>
            <a:r>
              <a:t>info@daenet.eu</a:t>
            </a:r>
          </a:p>
        </p:txBody>
      </p:sp>
      <p:sp>
        <p:nvSpPr>
          <p:cNvPr id="34" name="TextBox 22"/>
          <p:cNvSpPr txBox="1"/>
          <p:nvPr/>
        </p:nvSpPr>
        <p:spPr>
          <a:xfrm>
            <a:off x="4164171" y="4005438"/>
            <a:ext cx="1663970"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800">
                <a:solidFill>
                  <a:srgbClr val="808080"/>
                </a:solidFill>
                <a:latin typeface="Segoe UI"/>
                <a:ea typeface="Segoe UI"/>
                <a:cs typeface="Segoe UI"/>
                <a:sym typeface="Segoe UI"/>
              </a:defRPr>
            </a:lvl1pPr>
          </a:lstStyle>
          <a:p>
            <a:r>
              <a:t>http://www.daenet.de/</a:t>
            </a:r>
          </a:p>
        </p:txBody>
      </p:sp>
      <p:sp>
        <p:nvSpPr>
          <p:cNvPr id="35" name="TextBox 23"/>
          <p:cNvSpPr txBox="1"/>
          <p:nvPr/>
        </p:nvSpPr>
        <p:spPr>
          <a:xfrm>
            <a:off x="4164171" y="4247612"/>
            <a:ext cx="1663970"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800">
                <a:solidFill>
                  <a:srgbClr val="808080"/>
                </a:solidFill>
                <a:latin typeface="Segoe UI"/>
                <a:ea typeface="Segoe UI"/>
                <a:cs typeface="Segoe UI"/>
                <a:sym typeface="Segoe UI"/>
              </a:defRPr>
            </a:lvl1pPr>
          </a:lstStyle>
          <a:p>
            <a:r>
              <a:t>http://www.daenet.de/</a:t>
            </a:r>
          </a:p>
        </p:txBody>
      </p:sp>
      <p:sp>
        <p:nvSpPr>
          <p:cNvPr id="36" name="TextBox 24"/>
          <p:cNvSpPr txBox="1"/>
          <p:nvPr/>
        </p:nvSpPr>
        <p:spPr>
          <a:xfrm>
            <a:off x="4164171" y="4489786"/>
            <a:ext cx="1663970"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800">
                <a:solidFill>
                  <a:srgbClr val="808080"/>
                </a:solidFill>
                <a:latin typeface="Segoe UI"/>
                <a:ea typeface="Segoe UI"/>
                <a:cs typeface="Segoe UI"/>
                <a:sym typeface="Segoe UI"/>
              </a:defRPr>
            </a:lvl1pPr>
          </a:lstStyle>
          <a:p>
            <a:r>
              <a:t>http://www.daenet.de/</a:t>
            </a:r>
          </a:p>
        </p:txBody>
      </p:sp>
      <p:pic>
        <p:nvPicPr>
          <p:cNvPr id="37" name="Picture 1" descr="Picture 1"/>
          <p:cNvPicPr>
            <a:picLocks noChangeAspect="1"/>
          </p:cNvPicPr>
          <p:nvPr/>
        </p:nvPicPr>
        <p:blipFill>
          <a:blip r:embed="rId4"/>
          <a:stretch>
            <a:fillRect/>
          </a:stretch>
        </p:blipFill>
        <p:spPr>
          <a:xfrm>
            <a:off x="3860212" y="3478724"/>
            <a:ext cx="214851" cy="1189522"/>
          </a:xfrm>
          <a:prstGeom prst="rect">
            <a:avLst/>
          </a:prstGeom>
          <a:ln w="12700">
            <a:miter lim="400000"/>
          </a:ln>
        </p:spPr>
      </p:pic>
      <p:sp>
        <p:nvSpPr>
          <p:cNvPr id="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pare icons">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45" name="Picture 1" descr="Picture 1"/>
          <p:cNvPicPr>
            <a:picLocks noChangeAspect="1"/>
          </p:cNvPicPr>
          <p:nvPr/>
        </p:nvPicPr>
        <p:blipFill>
          <a:blip r:embed="rId3"/>
          <a:stretch>
            <a:fillRect/>
          </a:stretch>
        </p:blipFill>
        <p:spPr>
          <a:xfrm>
            <a:off x="1437180" y="1646656"/>
            <a:ext cx="1768253" cy="1768253"/>
          </a:xfrm>
          <a:prstGeom prst="rect">
            <a:avLst/>
          </a:prstGeom>
          <a:ln w="12700">
            <a:miter lim="400000"/>
          </a:ln>
        </p:spPr>
      </p:pic>
      <p:pic>
        <p:nvPicPr>
          <p:cNvPr id="46" name="Picture 2" descr="Picture 2"/>
          <p:cNvPicPr>
            <a:picLocks noChangeAspect="1"/>
          </p:cNvPicPr>
          <p:nvPr/>
        </p:nvPicPr>
        <p:blipFill>
          <a:blip r:embed="rId4"/>
          <a:stretch>
            <a:fillRect/>
          </a:stretch>
        </p:blipFill>
        <p:spPr>
          <a:xfrm>
            <a:off x="3406140" y="1646656"/>
            <a:ext cx="1768257" cy="1768253"/>
          </a:xfrm>
          <a:prstGeom prst="rect">
            <a:avLst/>
          </a:prstGeom>
          <a:ln w="12700">
            <a:miter lim="400000"/>
          </a:ln>
        </p:spPr>
      </p:pic>
      <p:pic>
        <p:nvPicPr>
          <p:cNvPr id="47" name="Picture 3" descr="Picture 3"/>
          <p:cNvPicPr>
            <a:picLocks noChangeAspect="1"/>
          </p:cNvPicPr>
          <p:nvPr/>
        </p:nvPicPr>
        <p:blipFill>
          <a:blip r:embed="rId5"/>
          <a:stretch>
            <a:fillRect/>
          </a:stretch>
        </p:blipFill>
        <p:spPr>
          <a:xfrm>
            <a:off x="5375099" y="1646656"/>
            <a:ext cx="1768252" cy="1768253"/>
          </a:xfrm>
          <a:prstGeom prst="rect">
            <a:avLst/>
          </a:prstGeom>
          <a:ln w="12700">
            <a:miter lim="400000"/>
          </a:ln>
        </p:spPr>
      </p:pic>
      <p:pic>
        <p:nvPicPr>
          <p:cNvPr id="48" name="Picture 4" descr="Picture 4"/>
          <p:cNvPicPr>
            <a:picLocks noChangeAspect="1"/>
          </p:cNvPicPr>
          <p:nvPr/>
        </p:nvPicPr>
        <p:blipFill>
          <a:blip r:embed="rId6"/>
          <a:stretch>
            <a:fillRect/>
          </a:stretch>
        </p:blipFill>
        <p:spPr>
          <a:xfrm>
            <a:off x="4472528" y="3600431"/>
            <a:ext cx="1768257" cy="1768252"/>
          </a:xfrm>
          <a:prstGeom prst="rect">
            <a:avLst/>
          </a:prstGeom>
          <a:ln w="12700">
            <a:miter lim="400000"/>
          </a:ln>
        </p:spPr>
      </p:pic>
      <p:pic>
        <p:nvPicPr>
          <p:cNvPr id="49" name="Picture 5" descr="Picture 5"/>
          <p:cNvPicPr>
            <a:picLocks noChangeAspect="1"/>
          </p:cNvPicPr>
          <p:nvPr/>
        </p:nvPicPr>
        <p:blipFill>
          <a:blip r:embed="rId7"/>
          <a:stretch>
            <a:fillRect/>
          </a:stretch>
        </p:blipFill>
        <p:spPr>
          <a:xfrm>
            <a:off x="2506590" y="3600431"/>
            <a:ext cx="1768253" cy="1768252"/>
          </a:xfrm>
          <a:prstGeom prst="rect">
            <a:avLst/>
          </a:prstGeom>
          <a:ln w="12700">
            <a:miter lim="400000"/>
          </a:ln>
        </p:spPr>
      </p:pic>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Blank Small Globe">
    <p:spTree>
      <p:nvGrpSpPr>
        <p:cNvPr id="1" name=""/>
        <p:cNvGrpSpPr/>
        <p:nvPr/>
      </p:nvGrpSpPr>
      <p:grpSpPr>
        <a:xfrm>
          <a:off x="0" y="0"/>
          <a:ext cx="0" cy="0"/>
          <a:chOff x="0" y="0"/>
          <a:chExt cx="0" cy="0"/>
        </a:xfrm>
      </p:grpSpPr>
      <p:pic>
        <p:nvPicPr>
          <p:cNvPr id="57" name="Picture 1" descr="Picture 1"/>
          <p:cNvPicPr>
            <a:picLocks noChangeAspect="1"/>
          </p:cNvPicPr>
          <p:nvPr/>
        </p:nvPicPr>
        <p:blipFill>
          <a:blip r:embed="rId2"/>
          <a:stretch>
            <a:fillRect/>
          </a:stretch>
        </p:blipFill>
        <p:spPr>
          <a:xfrm>
            <a:off x="-1748795" y="6556133"/>
            <a:ext cx="13498801" cy="301870"/>
          </a:xfrm>
          <a:prstGeom prst="rect">
            <a:avLst/>
          </a:prstGeom>
          <a:ln w="12700">
            <a:miter lim="400000"/>
          </a:ln>
        </p:spPr>
      </p:pic>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Blank Small Globe 0">
    <p:spTree>
      <p:nvGrpSpPr>
        <p:cNvPr id="1" name=""/>
        <p:cNvGrpSpPr/>
        <p:nvPr/>
      </p:nvGrpSpPr>
      <p:grpSpPr>
        <a:xfrm>
          <a:off x="0" y="0"/>
          <a:ext cx="0" cy="0"/>
          <a:chOff x="0" y="0"/>
          <a:chExt cx="0" cy="0"/>
        </a:xfrm>
      </p:grpSpPr>
      <p:pic>
        <p:nvPicPr>
          <p:cNvPr id="65" name="Picture 1" descr="Picture 1"/>
          <p:cNvPicPr>
            <a:picLocks noChangeAspect="1"/>
          </p:cNvPicPr>
          <p:nvPr/>
        </p:nvPicPr>
        <p:blipFill>
          <a:blip r:embed="rId2"/>
          <a:stretch>
            <a:fillRect/>
          </a:stretch>
        </p:blipFill>
        <p:spPr>
          <a:xfrm>
            <a:off x="-1748795" y="6556133"/>
            <a:ext cx="13498801" cy="301870"/>
          </a:xfrm>
          <a:prstGeom prst="rect">
            <a:avLst/>
          </a:prstGeom>
          <a:ln w="12700">
            <a:miter lim="400000"/>
          </a:ln>
        </p:spPr>
      </p:pic>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Q&amp;A Title">
    <p:spTree>
      <p:nvGrpSpPr>
        <p:cNvPr id="1" name=""/>
        <p:cNvGrpSpPr/>
        <p:nvPr/>
      </p:nvGrpSpPr>
      <p:grpSpPr>
        <a:xfrm>
          <a:off x="0" y="0"/>
          <a:ext cx="0" cy="0"/>
          <a:chOff x="0" y="0"/>
          <a:chExt cx="0" cy="0"/>
        </a:xfrm>
      </p:grpSpPr>
      <p:pic>
        <p:nvPicPr>
          <p:cNvPr id="73" name="Picture 6" descr="Picture 6"/>
          <p:cNvPicPr>
            <a:picLocks noChangeAspect="1"/>
          </p:cNvPicPr>
          <p:nvPr/>
        </p:nvPicPr>
        <p:blipFill>
          <a:blip r:embed="rId2"/>
          <a:stretch>
            <a:fillRect/>
          </a:stretch>
        </p:blipFill>
        <p:spPr>
          <a:xfrm>
            <a:off x="2800861" y="1418049"/>
            <a:ext cx="3542275" cy="3542273"/>
          </a:xfrm>
          <a:prstGeom prst="rect">
            <a:avLst/>
          </a:prstGeom>
          <a:ln w="12700">
            <a:miter lim="400000"/>
          </a:ln>
        </p:spPr>
      </p:pic>
      <p:sp>
        <p:nvSpPr>
          <p:cNvPr id="74" name="TextBox 7"/>
          <p:cNvSpPr txBox="1"/>
          <p:nvPr/>
        </p:nvSpPr>
        <p:spPr>
          <a:xfrm>
            <a:off x="2846582" y="4435438"/>
            <a:ext cx="3450835" cy="3962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2000">
                <a:solidFill>
                  <a:srgbClr val="FFFFFF"/>
                </a:solidFill>
                <a:latin typeface="Segoe UI"/>
                <a:ea typeface="Segoe UI"/>
                <a:cs typeface="Segoe UI"/>
                <a:sym typeface="Segoe UI"/>
              </a:defRPr>
            </a:lvl1pPr>
          </a:lstStyle>
          <a:p>
            <a:r>
              <a:t>Questions &amp; Answers</a:t>
            </a:r>
          </a:p>
        </p:txBody>
      </p:sp>
      <p:pic>
        <p:nvPicPr>
          <p:cNvPr id="75" name="Picture 3" descr="Picture 3"/>
          <p:cNvPicPr>
            <a:picLocks noChangeAspect="1"/>
          </p:cNvPicPr>
          <p:nvPr/>
        </p:nvPicPr>
        <p:blipFill>
          <a:blip r:embed="rId3"/>
          <a:stretch>
            <a:fillRect/>
          </a:stretch>
        </p:blipFill>
        <p:spPr>
          <a:xfrm>
            <a:off x="-1789434" y="6501948"/>
            <a:ext cx="13498800" cy="301870"/>
          </a:xfrm>
          <a:prstGeom prst="rect">
            <a:avLst/>
          </a:prstGeom>
          <a:ln w="12700">
            <a:miter lim="400000"/>
          </a:ln>
        </p:spPr>
      </p:pic>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Agenda Classic">
    <p:spTree>
      <p:nvGrpSpPr>
        <p:cNvPr id="1" name=""/>
        <p:cNvGrpSpPr/>
        <p:nvPr/>
      </p:nvGrpSpPr>
      <p:grpSpPr>
        <a:xfrm>
          <a:off x="0" y="0"/>
          <a:ext cx="0" cy="0"/>
          <a:chOff x="0" y="0"/>
          <a:chExt cx="0" cy="0"/>
        </a:xfrm>
      </p:grpSpPr>
      <p:sp>
        <p:nvSpPr>
          <p:cNvPr id="83" name="Body Level One…"/>
          <p:cNvSpPr txBox="1">
            <a:spLocks noGrp="1"/>
          </p:cNvSpPr>
          <p:nvPr>
            <p:ph type="body" idx="1" hasCustomPrompt="1"/>
          </p:nvPr>
        </p:nvSpPr>
        <p:spPr>
          <a:xfrm>
            <a:off x="1672281" y="988968"/>
            <a:ext cx="5750012" cy="5081286"/>
          </a:xfrm>
          <a:prstGeom prst="rect">
            <a:avLst/>
          </a:prstGeom>
        </p:spPr>
        <p:txBody>
          <a:bodyPr lIns="0" tIns="0" rIns="0" bIns="0"/>
          <a:lstStyle>
            <a:lvl1pPr>
              <a:buBlip>
                <a:blip r:embed="rId2"/>
              </a:buBlip>
              <a:defRPr b="1">
                <a:latin typeface="Segoe UI Semibold"/>
                <a:ea typeface="Segoe UI Semibold"/>
                <a:cs typeface="Segoe UI Semibold"/>
                <a:sym typeface="Segoe UI Semibold"/>
              </a:defRPr>
            </a:lvl1pPr>
            <a:lvl2pPr>
              <a:buChar char="•"/>
              <a:defRPr b="1">
                <a:latin typeface="Segoe UI Semibold"/>
                <a:ea typeface="Segoe UI Semibold"/>
                <a:cs typeface="Segoe UI Semibold"/>
                <a:sym typeface="Segoe UI Semibold"/>
              </a:defRPr>
            </a:lvl2pPr>
            <a:lvl3pPr>
              <a:buChar char="•"/>
              <a:defRPr b="1">
                <a:latin typeface="Segoe UI Semibold"/>
                <a:ea typeface="Segoe UI Semibold"/>
                <a:cs typeface="Segoe UI Semibold"/>
                <a:sym typeface="Segoe UI Semibold"/>
              </a:defRPr>
            </a:lvl3pPr>
            <a:lvl4pPr>
              <a:buChar char="•"/>
              <a:defRPr b="1">
                <a:latin typeface="Segoe UI Semibold"/>
                <a:ea typeface="Segoe UI Semibold"/>
                <a:cs typeface="Segoe UI Semibold"/>
                <a:sym typeface="Segoe UI Semibold"/>
              </a:defRPr>
            </a:lvl4pPr>
            <a:lvl5pPr>
              <a:buChar char="•"/>
              <a:defRPr b="1">
                <a:latin typeface="Segoe UI Semibold"/>
                <a:ea typeface="Segoe UI Semibold"/>
                <a:cs typeface="Segoe UI Semibold"/>
                <a:sym typeface="Segoe UI Semibold"/>
              </a:defRPr>
            </a:lvl5pPr>
          </a:lstStyle>
          <a:p>
            <a:r>
              <a:t>Section name</a:t>
            </a:r>
          </a:p>
          <a:p>
            <a:pPr lvl="1"/>
            <a:endParaRPr/>
          </a:p>
          <a:p>
            <a:pPr lvl="2"/>
            <a:endParaRPr/>
          </a:p>
          <a:p>
            <a:pPr lvl="3"/>
            <a:endParaRPr/>
          </a:p>
          <a:p>
            <a:pPr lvl="4"/>
            <a:endParaRPr/>
          </a:p>
        </p:txBody>
      </p:sp>
      <p:pic>
        <p:nvPicPr>
          <p:cNvPr id="84" name="Picture 2" descr="Picture 2"/>
          <p:cNvPicPr>
            <a:picLocks noChangeAspect="1"/>
          </p:cNvPicPr>
          <p:nvPr/>
        </p:nvPicPr>
        <p:blipFill>
          <a:blip r:embed="rId3"/>
          <a:stretch>
            <a:fillRect/>
          </a:stretch>
        </p:blipFill>
        <p:spPr>
          <a:xfrm>
            <a:off x="-1789434" y="6501948"/>
            <a:ext cx="13498800" cy="301870"/>
          </a:xfrm>
          <a:prstGeom prst="rect">
            <a:avLst/>
          </a:prstGeom>
          <a:ln w="12700">
            <a:miter lim="400000"/>
          </a:ln>
        </p:spPr>
      </p:pic>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92" name="Title Text"/>
          <p:cNvSpPr txBox="1">
            <a:spLocks noGrp="1"/>
          </p:cNvSpPr>
          <p:nvPr>
            <p:ph type="title"/>
          </p:nvPr>
        </p:nvSpPr>
        <p:spPr>
          <a:prstGeom prst="rect">
            <a:avLst/>
          </a:prstGeom>
        </p:spPr>
        <p:txBody>
          <a:bodyPr/>
          <a:lstStyle/>
          <a:p>
            <a:r>
              <a:t>Title Text</a:t>
            </a:r>
          </a:p>
        </p:txBody>
      </p:sp>
      <p:sp>
        <p:nvSpPr>
          <p:cNvPr id="93" name="Body Level One…"/>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101" name="Title Text"/>
          <p:cNvSpPr txBox="1">
            <a:spLocks noGrp="1"/>
          </p:cNvSpPr>
          <p:nvPr>
            <p:ph type="title"/>
          </p:nvPr>
        </p:nvSpPr>
        <p:spPr>
          <a:xfrm>
            <a:off x="629841" y="742692"/>
            <a:ext cx="2949178" cy="1412876"/>
          </a:xfrm>
          <a:prstGeom prst="rect">
            <a:avLst/>
          </a:prstGeom>
        </p:spPr>
        <p:txBody>
          <a:bodyPr anchor="b"/>
          <a:lstStyle>
            <a:lvl1pPr>
              <a:defRPr sz="3200"/>
            </a:lvl1pPr>
          </a:lstStyle>
          <a:p>
            <a:r>
              <a:t>Title Text</a:t>
            </a:r>
          </a:p>
        </p:txBody>
      </p:sp>
      <p:sp>
        <p:nvSpPr>
          <p:cNvPr id="102" name="Body Level One…"/>
          <p:cNvSpPr txBox="1">
            <a:spLocks noGrp="1"/>
          </p:cNvSpPr>
          <p:nvPr>
            <p:ph type="body" sz="half" idx="1"/>
          </p:nvPr>
        </p:nvSpPr>
        <p:spPr>
          <a:xfrm>
            <a:off x="3887391" y="742692"/>
            <a:ext cx="4629152" cy="5286634"/>
          </a:xfrm>
          <a:prstGeom prst="rect">
            <a:avLst/>
          </a:prstGeom>
        </p:spPr>
        <p:txBody>
          <a:bodyPr/>
          <a:lstStyle>
            <a:lvl1pPr>
              <a:buBlip>
                <a:blip r:embed="rId2"/>
              </a:buBlip>
              <a:defRPr sz="3200"/>
            </a:lvl1pPr>
            <a:lvl2pPr marL="718457" indent="-261257">
              <a:buBlip>
                <a:blip r:embed="rId2"/>
              </a:buBlip>
              <a:defRPr sz="3200"/>
            </a:lvl2pPr>
            <a:lvl3pPr marL="1219200" indent="-304800">
              <a:buBlip>
                <a:blip r:embed="rId2"/>
              </a:buBlip>
              <a:defRPr sz="3200"/>
            </a:lvl3pPr>
            <a:lvl4pPr marL="1737360" indent="-365760">
              <a:buBlip>
                <a:blip r:embed="rId2"/>
              </a:buBlip>
              <a:defRPr sz="3200"/>
            </a:lvl4pPr>
            <a:lvl5pPr marL="2194560" indent="-365760">
              <a:buBlip>
                <a:blip r:embed="rId2"/>
              </a:buBlip>
              <a:defRPr sz="3200"/>
            </a:lvl5pPr>
          </a:lstStyle>
          <a:p>
            <a:r>
              <a:t>Body Level One</a:t>
            </a:r>
          </a:p>
          <a:p>
            <a:pPr lvl="1"/>
            <a:r>
              <a:t>Body Level Two</a:t>
            </a:r>
          </a:p>
          <a:p>
            <a:pPr lvl="2"/>
            <a:r>
              <a:t>Body Level Three</a:t>
            </a:r>
          </a:p>
          <a:p>
            <a:pPr lvl="3"/>
            <a:r>
              <a:t>Body Level Four</a:t>
            </a:r>
          </a:p>
          <a:p>
            <a:pPr lvl="4"/>
            <a:r>
              <a:t>Body Level Five</a:t>
            </a:r>
          </a:p>
        </p:txBody>
      </p:sp>
      <p:sp>
        <p:nvSpPr>
          <p:cNvPr id="103" name="Text Placeholder 3"/>
          <p:cNvSpPr>
            <a:spLocks noGrp="1"/>
          </p:cNvSpPr>
          <p:nvPr>
            <p:ph type="body" sz="quarter" idx="21"/>
          </p:nvPr>
        </p:nvSpPr>
        <p:spPr>
          <a:xfrm>
            <a:off x="629838" y="2155567"/>
            <a:ext cx="2949183" cy="3873761"/>
          </a:xfrm>
          <a:prstGeom prst="rect">
            <a:avLst/>
          </a:prstGeom>
        </p:spPr>
        <p:txBody>
          <a:bodyPr/>
          <a:lstStyle/>
          <a:p>
            <a:pPr>
              <a:buBlip>
                <a:blip r:embed="rId2"/>
              </a:buBlip>
            </a:pPr>
            <a:endParaRPr/>
          </a:p>
        </p:txBody>
      </p:sp>
      <p:pic>
        <p:nvPicPr>
          <p:cNvPr id="104" name="Picture 4" descr="Picture 4"/>
          <p:cNvPicPr>
            <a:picLocks noChangeAspect="1"/>
          </p:cNvPicPr>
          <p:nvPr/>
        </p:nvPicPr>
        <p:blipFill>
          <a:blip r:embed="rId3"/>
          <a:stretch>
            <a:fillRect/>
          </a:stretch>
        </p:blipFill>
        <p:spPr>
          <a:xfrm>
            <a:off x="-1789434" y="6501948"/>
            <a:ext cx="13498800" cy="301870"/>
          </a:xfrm>
          <a:prstGeom prst="rect">
            <a:avLst/>
          </a:prstGeom>
          <a:ln w="12700">
            <a:miter lim="400000"/>
          </a:ln>
        </p:spPr>
      </p:pic>
      <p:sp>
        <p:nvSpPr>
          <p:cNvPr id="10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4" descr="Picture 4"/>
          <p:cNvPicPr>
            <a:picLocks noChangeAspect="1"/>
          </p:cNvPicPr>
          <p:nvPr/>
        </p:nvPicPr>
        <p:blipFill>
          <a:blip r:embed="rId13"/>
          <a:stretch>
            <a:fillRect/>
          </a:stretch>
        </p:blipFill>
        <p:spPr>
          <a:xfrm>
            <a:off x="-1789434" y="6501948"/>
            <a:ext cx="13498800" cy="301870"/>
          </a:xfrm>
          <a:prstGeom prst="rect">
            <a:avLst/>
          </a:prstGeom>
          <a:ln w="12700">
            <a:miter lim="400000"/>
          </a:ln>
        </p:spPr>
      </p:pic>
      <p:sp>
        <p:nvSpPr>
          <p:cNvPr id="3" name="Title Text"/>
          <p:cNvSpPr txBox="1">
            <a:spLocks noGrp="1"/>
          </p:cNvSpPr>
          <p:nvPr>
            <p:ph type="title"/>
          </p:nvPr>
        </p:nvSpPr>
        <p:spPr>
          <a:xfrm>
            <a:off x="628650" y="742692"/>
            <a:ext cx="7886700" cy="652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r>
              <a:t>Title Text</a:t>
            </a:r>
          </a:p>
        </p:txBody>
      </p:sp>
      <p:sp>
        <p:nvSpPr>
          <p:cNvPr id="4" name="Body Level One…"/>
          <p:cNvSpPr txBox="1">
            <a:spLocks noGrp="1"/>
          </p:cNvSpPr>
          <p:nvPr>
            <p:ph type="body" idx="1"/>
          </p:nvPr>
        </p:nvSpPr>
        <p:spPr>
          <a:xfrm>
            <a:off x="628650" y="1492337"/>
            <a:ext cx="7886700" cy="43893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lvl1pPr>
              <a:buBlip>
                <a:blip r:embed="rId14"/>
              </a:buBlip>
            </a:lvl1pPr>
            <a:lvl2pPr>
              <a:buBlip>
                <a:blip r:embed="rId14"/>
              </a:buBlip>
            </a:lvl2pPr>
            <a:lvl3pPr>
              <a:buBlip>
                <a:blip r:embed="rId14"/>
              </a:buBlip>
            </a:lvl3pPr>
            <a:lvl4pPr>
              <a:buBlip>
                <a:blip r:embed="rId14"/>
              </a:buBlip>
            </a:lvl4pPr>
            <a:lvl5pPr>
              <a:buBlip>
                <a:blip r:embed="rId14"/>
              </a:buBlip>
            </a:lvl5p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6294582" y="6232199"/>
            <a:ext cx="258621" cy="248302"/>
          </a:xfrm>
          <a:prstGeom prst="rect">
            <a:avLst/>
          </a:prstGeom>
          <a:ln w="12700">
            <a:miter lim="400000"/>
          </a:ln>
        </p:spPr>
        <p:txBody>
          <a:bodyPr wrap="none" lIns="45718" tIns="45718" rIns="45718" bIns="45718" anchor="ctr">
            <a:spAutoFit/>
          </a:bodyPr>
          <a:lstStyle>
            <a:lvl1pPr algn="r">
              <a:defRPr sz="1200">
                <a:latin typeface="+mn-lt"/>
                <a:ea typeface="+mn-ea"/>
                <a:cs typeface="+mn-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9009E"/>
          </a:solidFill>
          <a:uFillTx/>
          <a:latin typeface="Segoe UI"/>
          <a:ea typeface="Segoe UI"/>
          <a:cs typeface="Segoe UI"/>
          <a:sym typeface="Segoe U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9009E"/>
          </a:solidFill>
          <a:uFillTx/>
          <a:latin typeface="Segoe UI"/>
          <a:ea typeface="Segoe UI"/>
          <a:cs typeface="Segoe UI"/>
          <a:sym typeface="Segoe U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9009E"/>
          </a:solidFill>
          <a:uFillTx/>
          <a:latin typeface="Segoe UI"/>
          <a:ea typeface="Segoe UI"/>
          <a:cs typeface="Segoe UI"/>
          <a:sym typeface="Segoe U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9009E"/>
          </a:solidFill>
          <a:uFillTx/>
          <a:latin typeface="Segoe UI"/>
          <a:ea typeface="Segoe UI"/>
          <a:cs typeface="Segoe UI"/>
          <a:sym typeface="Segoe U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9009E"/>
          </a:solidFill>
          <a:uFillTx/>
          <a:latin typeface="Segoe UI"/>
          <a:ea typeface="Segoe UI"/>
          <a:cs typeface="Segoe UI"/>
          <a:sym typeface="Segoe U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9009E"/>
          </a:solidFill>
          <a:uFillTx/>
          <a:latin typeface="Segoe UI"/>
          <a:ea typeface="Segoe UI"/>
          <a:cs typeface="Segoe UI"/>
          <a:sym typeface="Segoe U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9009E"/>
          </a:solidFill>
          <a:uFillTx/>
          <a:latin typeface="Segoe UI"/>
          <a:ea typeface="Segoe UI"/>
          <a:cs typeface="Segoe UI"/>
          <a:sym typeface="Segoe U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9009E"/>
          </a:solidFill>
          <a:uFillTx/>
          <a:latin typeface="Segoe UI"/>
          <a:ea typeface="Segoe UI"/>
          <a:cs typeface="Segoe UI"/>
          <a:sym typeface="Segoe U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9009E"/>
          </a:solidFill>
          <a:uFillTx/>
          <a:latin typeface="Segoe UI"/>
          <a:ea typeface="Segoe UI"/>
          <a:cs typeface="Segoe UI"/>
          <a:sym typeface="Segoe UI"/>
        </a:defRPr>
      </a:lvl9pPr>
    </p:titleStyle>
    <p:bodyStyle>
      <a:lvl1pPr marL="228600" marR="0" indent="-228600" algn="l" defTabSz="914400" rtl="0" latinLnBrk="0">
        <a:lnSpc>
          <a:spcPct val="90000"/>
        </a:lnSpc>
        <a:spcBef>
          <a:spcPts val="1000"/>
        </a:spcBef>
        <a:spcAft>
          <a:spcPts val="0"/>
        </a:spcAft>
        <a:buClrTx/>
        <a:buSzPct val="100000"/>
        <a:buFontTx/>
        <a:buBlip>
          <a:blip r:embed="rId14"/>
        </a:buBlip>
        <a:tabLst/>
        <a:defRPr sz="2800" b="0" i="0" u="none" strike="noStrike" cap="none" spc="0" baseline="0">
          <a:solidFill>
            <a:srgbClr val="000000"/>
          </a:solidFill>
          <a:uFillTx/>
          <a:latin typeface="Segoe UI"/>
          <a:ea typeface="Segoe UI"/>
          <a:cs typeface="Segoe UI"/>
          <a:sym typeface="Segoe UI"/>
        </a:defRPr>
      </a:lvl1pPr>
      <a:lvl2pPr marL="723900" marR="0" indent="-266700" algn="l" defTabSz="914400" rtl="0" latinLnBrk="0">
        <a:lnSpc>
          <a:spcPct val="90000"/>
        </a:lnSpc>
        <a:spcBef>
          <a:spcPts val="1000"/>
        </a:spcBef>
        <a:spcAft>
          <a:spcPts val="0"/>
        </a:spcAft>
        <a:buClrTx/>
        <a:buSzPct val="100000"/>
        <a:buFontTx/>
        <a:buBlip>
          <a:blip r:embed="rId14"/>
        </a:buBlip>
        <a:tabLst/>
        <a:defRPr sz="2800" b="0" i="0" u="none" strike="noStrike" cap="none" spc="0" baseline="0">
          <a:solidFill>
            <a:srgbClr val="000000"/>
          </a:solidFill>
          <a:uFillTx/>
          <a:latin typeface="Segoe UI"/>
          <a:ea typeface="Segoe UI"/>
          <a:cs typeface="Segoe UI"/>
          <a:sym typeface="Segoe UI"/>
        </a:defRPr>
      </a:lvl2pPr>
      <a:lvl3pPr marL="1234438" marR="0" indent="-320038" algn="l" defTabSz="914400" rtl="0" latinLnBrk="0">
        <a:lnSpc>
          <a:spcPct val="90000"/>
        </a:lnSpc>
        <a:spcBef>
          <a:spcPts val="1000"/>
        </a:spcBef>
        <a:spcAft>
          <a:spcPts val="0"/>
        </a:spcAft>
        <a:buClrTx/>
        <a:buSzPct val="100000"/>
        <a:buFontTx/>
        <a:buBlip>
          <a:blip r:embed="rId14"/>
        </a:buBlip>
        <a:tabLst/>
        <a:defRPr sz="2800" b="0" i="0" u="none" strike="noStrike" cap="none" spc="0" baseline="0">
          <a:solidFill>
            <a:srgbClr val="000000"/>
          </a:solidFill>
          <a:uFillTx/>
          <a:latin typeface="Segoe UI"/>
          <a:ea typeface="Segoe UI"/>
          <a:cs typeface="Segoe UI"/>
          <a:sym typeface="Segoe UI"/>
        </a:defRPr>
      </a:lvl3pPr>
      <a:lvl4pPr marL="1727200" marR="0" indent="-355600" algn="l" defTabSz="914400" rtl="0" latinLnBrk="0">
        <a:lnSpc>
          <a:spcPct val="90000"/>
        </a:lnSpc>
        <a:spcBef>
          <a:spcPts val="1000"/>
        </a:spcBef>
        <a:spcAft>
          <a:spcPts val="0"/>
        </a:spcAft>
        <a:buClrTx/>
        <a:buSzPct val="100000"/>
        <a:buFontTx/>
        <a:buBlip>
          <a:blip r:embed="rId14"/>
        </a:buBlip>
        <a:tabLst/>
        <a:defRPr sz="2800" b="0" i="0" u="none" strike="noStrike" cap="none" spc="0" baseline="0">
          <a:solidFill>
            <a:srgbClr val="000000"/>
          </a:solidFill>
          <a:uFillTx/>
          <a:latin typeface="Segoe UI"/>
          <a:ea typeface="Segoe UI"/>
          <a:cs typeface="Segoe UI"/>
          <a:sym typeface="Segoe UI"/>
        </a:defRPr>
      </a:lvl4pPr>
      <a:lvl5pPr marL="2184400" marR="0" indent="-355600" algn="l" defTabSz="914400" rtl="0" latinLnBrk="0">
        <a:lnSpc>
          <a:spcPct val="90000"/>
        </a:lnSpc>
        <a:spcBef>
          <a:spcPts val="1000"/>
        </a:spcBef>
        <a:spcAft>
          <a:spcPts val="0"/>
        </a:spcAft>
        <a:buClrTx/>
        <a:buSzPct val="100000"/>
        <a:buFontTx/>
        <a:buBlip>
          <a:blip r:embed="rId14"/>
        </a:buBlip>
        <a:tabLst/>
        <a:defRPr sz="2800" b="0" i="0" u="none" strike="noStrike" cap="none" spc="0" baseline="0">
          <a:solidFill>
            <a:srgbClr val="000000"/>
          </a:solidFill>
          <a:uFillTx/>
          <a:latin typeface="Segoe UI"/>
          <a:ea typeface="Segoe UI"/>
          <a:cs typeface="Segoe UI"/>
          <a:sym typeface="Segoe UI"/>
        </a:defRPr>
      </a:lvl5pPr>
      <a:lvl6pPr marL="2641600" marR="0" indent="-355600" algn="l" defTabSz="914400" rtl="0" latinLnBrk="0">
        <a:lnSpc>
          <a:spcPct val="90000"/>
        </a:lnSpc>
        <a:spcBef>
          <a:spcPts val="1000"/>
        </a:spcBef>
        <a:spcAft>
          <a:spcPts val="0"/>
        </a:spcAft>
        <a:buClrTx/>
        <a:buSzPct val="100000"/>
        <a:buFontTx/>
        <a:buChar char="•"/>
        <a:tabLst/>
        <a:defRPr sz="2800" b="0" i="0" u="none" strike="noStrike" cap="none" spc="0" baseline="0">
          <a:solidFill>
            <a:srgbClr val="000000"/>
          </a:solidFill>
          <a:uFillTx/>
          <a:latin typeface="Segoe UI"/>
          <a:ea typeface="Segoe UI"/>
          <a:cs typeface="Segoe UI"/>
          <a:sym typeface="Segoe UI"/>
        </a:defRPr>
      </a:lvl6pPr>
      <a:lvl7pPr marL="3098800" marR="0" indent="-355600" algn="l" defTabSz="914400" rtl="0" latinLnBrk="0">
        <a:lnSpc>
          <a:spcPct val="90000"/>
        </a:lnSpc>
        <a:spcBef>
          <a:spcPts val="1000"/>
        </a:spcBef>
        <a:spcAft>
          <a:spcPts val="0"/>
        </a:spcAft>
        <a:buClrTx/>
        <a:buSzPct val="100000"/>
        <a:buFontTx/>
        <a:buChar char="•"/>
        <a:tabLst/>
        <a:defRPr sz="2800" b="0" i="0" u="none" strike="noStrike" cap="none" spc="0" baseline="0">
          <a:solidFill>
            <a:srgbClr val="000000"/>
          </a:solidFill>
          <a:uFillTx/>
          <a:latin typeface="Segoe UI"/>
          <a:ea typeface="Segoe UI"/>
          <a:cs typeface="Segoe UI"/>
          <a:sym typeface="Segoe UI"/>
        </a:defRPr>
      </a:lvl7pPr>
      <a:lvl8pPr marL="3556000" marR="0" indent="-355600" algn="l" defTabSz="914400" rtl="0" latinLnBrk="0">
        <a:lnSpc>
          <a:spcPct val="90000"/>
        </a:lnSpc>
        <a:spcBef>
          <a:spcPts val="1000"/>
        </a:spcBef>
        <a:spcAft>
          <a:spcPts val="0"/>
        </a:spcAft>
        <a:buClrTx/>
        <a:buSzPct val="100000"/>
        <a:buFontTx/>
        <a:buChar char="•"/>
        <a:tabLst/>
        <a:defRPr sz="2800" b="0" i="0" u="none" strike="noStrike" cap="none" spc="0" baseline="0">
          <a:solidFill>
            <a:srgbClr val="000000"/>
          </a:solidFill>
          <a:uFillTx/>
          <a:latin typeface="Segoe UI"/>
          <a:ea typeface="Segoe UI"/>
          <a:cs typeface="Segoe UI"/>
          <a:sym typeface="Segoe UI"/>
        </a:defRPr>
      </a:lvl8pPr>
      <a:lvl9pPr marL="4013200" marR="0" indent="-355600" algn="l" defTabSz="914400" rtl="0" latinLnBrk="0">
        <a:lnSpc>
          <a:spcPct val="90000"/>
        </a:lnSpc>
        <a:spcBef>
          <a:spcPts val="1000"/>
        </a:spcBef>
        <a:spcAft>
          <a:spcPts val="0"/>
        </a:spcAft>
        <a:buClrTx/>
        <a:buSzPct val="100000"/>
        <a:buFontTx/>
        <a:buChar char="•"/>
        <a:tabLst/>
        <a:defRPr sz="2800" b="0" i="0" u="none" strike="noStrike" cap="none" spc="0" baseline="0">
          <a:solidFill>
            <a:srgbClr val="000000"/>
          </a:solidFill>
          <a:uFillTx/>
          <a:latin typeface="Segoe UI"/>
          <a:ea typeface="Segoe UI"/>
          <a:cs typeface="Segoe UI"/>
          <a:sym typeface="Segoe U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linkedin.com/" TargetMode="External"/><Relationship Id="rId1" Type="http://schemas.openxmlformats.org/officeDocument/2006/relationships/slideLayout" Target="../slideLayouts/slideLayout8.xml"/><Relationship Id="rId4" Type="http://schemas.openxmlformats.org/officeDocument/2006/relationships/hyperlink" Target="https://www.linkedin.com/groups/8689804/"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image" Target="../media/image25.png"/><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hyperlink" Target="https://twitter.com/ddobric" TargetMode="External"/><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hyperlink" Target="https://www.meetup.com/Azure-Meetup-Frankfurt"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8" Type="http://schemas.openxmlformats.org/officeDocument/2006/relationships/hyperlink" Target="http://en.wikipedia.org/wiki/Change_management_(engineering)" TargetMode="External"/><Relationship Id="rId3" Type="http://schemas.openxmlformats.org/officeDocument/2006/relationships/hyperlink" Target="http://en.wikipedia.org/wiki/Requirements_management" TargetMode="External"/><Relationship Id="rId7" Type="http://schemas.openxmlformats.org/officeDocument/2006/relationships/hyperlink" Target="http://en.wikipedia.org/wiki/Software_maintenance" TargetMode="External"/><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hyperlink" Target="http://en.wikipedia.org/wiki/Software_testing" TargetMode="External"/><Relationship Id="rId11" Type="http://schemas.openxmlformats.org/officeDocument/2006/relationships/hyperlink" Target="http://en.wikipedia.org/wiki/Release_management" TargetMode="External"/><Relationship Id="rId5" Type="http://schemas.openxmlformats.org/officeDocument/2006/relationships/hyperlink" Target="http://en.wikipedia.org/wiki/Computer_programming" TargetMode="External"/><Relationship Id="rId10" Type="http://schemas.openxmlformats.org/officeDocument/2006/relationships/hyperlink" Target="http://en.wikipedia.org/wiki/Project_management" TargetMode="External"/><Relationship Id="rId4" Type="http://schemas.openxmlformats.org/officeDocument/2006/relationships/hyperlink" Target="http://en.wikipedia.org/wiki/Software_architecture" TargetMode="External"/><Relationship Id="rId9" Type="http://schemas.openxmlformats.org/officeDocument/2006/relationships/hyperlink" Target="http://en.wikipedia.org/wiki/Continuous_integration"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hyperlink" Target="https://www.linkedin.com/groups/8689804" TargetMode="External"/><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visualstudio.microsoft.com/downloads/" TargetMode="External"/><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33.png"/><Relationship Id="rId4" Type="http://schemas.openxmlformats.org/officeDocument/2006/relationships/hyperlink" Target="https://code.visualstudio.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UniversityOfAppliedSciencesFrankfurt/se-cloud-2022-2023" TargetMode="External"/><Relationship Id="rId2" Type="http://schemas.openxmlformats.org/officeDocument/2006/relationships/hyperlink" Target="https://github.com/UniversityOfAppliedSciencesFrankfurt" TargetMode="External"/><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hyperlink" Target="https://classroom.github.com/a/R9bb74wG" TargetMode="External"/><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UniversityOfAppliedSciencesFrankfurt/se-cloud-2022-2023/blob/master/Generallnformation/SoftwareEngineering/SoEnExercises.md#e0---before-all" TargetMode="External"/><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hyperlink" Target="https://forms.office.com/Pages/ResponsePage.aspx?id=TQfysVXc3EO-jpMR2ihFtaW1ukxuTqNCn77XFCryZbVUMjFIQ1FONVpLNkJQWkhKTUxHQUhVR1I2US4u" TargetMode="Externa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2" Type="http://schemas.openxmlformats.org/officeDocument/2006/relationships/hyperlink" Target="https://www.microsoft.com/net/tutorials/csharp/getting-started" TargetMode="Externa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hyperlink" Target="https://www.microsoft.com/en-us/education/default.aspx"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damirdobric.me/" TargetMode="External"/><Relationship Id="rId2" Type="http://schemas.openxmlformats.org/officeDocument/2006/relationships/image" Target="../media/image4.png"/><Relationship Id="rId1" Type="http://schemas.openxmlformats.org/officeDocument/2006/relationships/slideLayout" Target="../slideLayouts/slideLayout11.xml"/><Relationship Id="rId5" Type="http://schemas.openxmlformats.org/officeDocument/2006/relationships/image" Target="../media/image17.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6"/>
          <p:cNvSpPr txBox="1"/>
          <p:nvPr/>
        </p:nvSpPr>
        <p:spPr>
          <a:xfrm>
            <a:off x="862150" y="2294638"/>
            <a:ext cx="7955279" cy="26799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ctr">
              <a:defRPr sz="3200">
                <a:latin typeface="+mn-lt"/>
                <a:ea typeface="+mn-ea"/>
                <a:cs typeface="+mn-cs"/>
                <a:sym typeface="Calibri"/>
              </a:defRPr>
            </a:pPr>
            <a:r>
              <a:t>Welcome </a:t>
            </a:r>
          </a:p>
          <a:p>
            <a:pPr algn="ctr">
              <a:defRPr sz="3200">
                <a:latin typeface="+mn-lt"/>
                <a:ea typeface="+mn-ea"/>
                <a:cs typeface="+mn-cs"/>
                <a:sym typeface="Calibri"/>
              </a:defRPr>
            </a:pPr>
            <a:r>
              <a:t>to</a:t>
            </a:r>
          </a:p>
          <a:p>
            <a:pPr algn="ctr">
              <a:defRPr sz="4000">
                <a:latin typeface="+mn-lt"/>
                <a:ea typeface="+mn-ea"/>
                <a:cs typeface="+mn-cs"/>
                <a:sym typeface="Calibri"/>
              </a:defRPr>
            </a:pPr>
            <a:r>
              <a:t>Software Engineering </a:t>
            </a:r>
          </a:p>
          <a:p>
            <a:pPr algn="ctr">
              <a:defRPr sz="2800">
                <a:latin typeface="+mn-lt"/>
                <a:ea typeface="+mn-ea"/>
                <a:cs typeface="+mn-cs"/>
                <a:sym typeface="Calibri"/>
              </a:defRPr>
            </a:pPr>
            <a:r>
              <a:t>Lesson</a:t>
            </a:r>
            <a:r>
              <a:rPr sz="4000"/>
              <a:t> </a:t>
            </a:r>
            <a:r>
              <a:t>WS2022/2023</a:t>
            </a:r>
          </a:p>
          <a:p>
            <a:pPr algn="ctr">
              <a:defRPr sz="2800">
                <a:latin typeface="+mn-lt"/>
                <a:ea typeface="+mn-ea"/>
                <a:cs typeface="+mn-cs"/>
                <a:sym typeface="Calibri"/>
              </a:defRPr>
            </a:pPr>
            <a:r>
              <a:t>Starting at 14:15</a:t>
            </a:r>
          </a:p>
        </p:txBody>
      </p:sp>
      <p:pic>
        <p:nvPicPr>
          <p:cNvPr id="136" name="Picture 2" descr="Picture 2"/>
          <p:cNvPicPr>
            <a:picLocks noChangeAspect="1"/>
          </p:cNvPicPr>
          <p:nvPr/>
        </p:nvPicPr>
        <p:blipFill>
          <a:blip r:embed="rId2"/>
          <a:stretch>
            <a:fillRect/>
          </a:stretch>
        </p:blipFill>
        <p:spPr>
          <a:xfrm>
            <a:off x="8377646" y="6039842"/>
            <a:ext cx="616133" cy="419065"/>
          </a:xfrm>
          <a:prstGeom prst="rect">
            <a:avLst/>
          </a:prstGeom>
          <a:ln w="12700">
            <a:miter lim="400000"/>
          </a:ln>
        </p:spPr>
      </p:pic>
      <p:sp>
        <p:nvSpPr>
          <p:cNvPr id="137" name="TextBox 2"/>
          <p:cNvSpPr txBox="1"/>
          <p:nvPr/>
        </p:nvSpPr>
        <p:spPr>
          <a:xfrm>
            <a:off x="7687464" y="102771"/>
            <a:ext cx="7040883" cy="2692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1200">
                <a:latin typeface="Consolas"/>
                <a:ea typeface="Consolas"/>
                <a:cs typeface="Consolas"/>
                <a:sym typeface="Consolas"/>
              </a:defRPr>
            </a:lvl1pPr>
          </a:lstStyle>
          <a:p>
            <a:r>
              <a:t>+++ Live +++        +++ Live +++     +++ Live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path" presetSubtype="0" accel="50000" decel="50000" fill="hold" nodeType="afterEffect">
                                  <p:stCondLst>
                                    <p:cond delay="0"/>
                                  </p:stCondLst>
                                  <p:childTnLst>
                                    <p:animMotion origin="layout" path="M 0.000000 0.000000 L -1.302950 0.000915" pathEditMode="relative">
                                      <p:cBhvr>
                                        <p:cTn id="6" dur="20000" fill="hold"/>
                                        <p:tgtEl>
                                          <p:spTgt spid="13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Rectangle 8"/>
          <p:cNvSpPr/>
          <p:nvPr/>
        </p:nvSpPr>
        <p:spPr>
          <a:xfrm>
            <a:off x="0" y="0"/>
            <a:ext cx="9144000" cy="6858000"/>
          </a:xfrm>
          <a:prstGeom prst="rect">
            <a:avLst/>
          </a:prstGeom>
          <a:solidFill>
            <a:srgbClr val="E7E6E6"/>
          </a:solidFill>
          <a:ln w="12700">
            <a:miter lim="400000"/>
          </a:ln>
        </p:spPr>
        <p:txBody>
          <a:bodyPr lIns="45718" tIns="45718" rIns="45718" bIns="45718" anchor="ctr"/>
          <a:lstStyle/>
          <a:p>
            <a:pPr algn="ctr">
              <a:defRPr>
                <a:solidFill>
                  <a:srgbClr val="FFFFFF"/>
                </a:solidFill>
                <a:latin typeface="+mn-lt"/>
                <a:ea typeface="+mn-ea"/>
                <a:cs typeface="+mn-cs"/>
                <a:sym typeface="Calibri"/>
              </a:defRPr>
            </a:pPr>
            <a:endParaRPr/>
          </a:p>
        </p:txBody>
      </p:sp>
      <p:sp>
        <p:nvSpPr>
          <p:cNvPr id="204" name="Rectangle 10"/>
          <p:cNvSpPr/>
          <p:nvPr/>
        </p:nvSpPr>
        <p:spPr>
          <a:xfrm>
            <a:off x="357759" y="480060"/>
            <a:ext cx="8428482" cy="5897880"/>
          </a:xfrm>
          <a:prstGeom prst="rect">
            <a:avLst/>
          </a:prstGeom>
          <a:solidFill>
            <a:srgbClr val="FFFFFF"/>
          </a:solidFill>
          <a:ln w="12700">
            <a:miter lim="400000"/>
          </a:ln>
          <a:effectLst>
            <a:outerShdw blurRad="63500" dist="17780" dir="5400000" rotWithShape="0">
              <a:srgbClr val="000000">
                <a:alpha val="43000"/>
              </a:srgbClr>
            </a:outerShdw>
          </a:effectLst>
        </p:spPr>
        <p:txBody>
          <a:bodyPr lIns="45718" tIns="45718" rIns="45718" bIns="45718" anchor="ctr"/>
          <a:lstStyle/>
          <a:p>
            <a:pPr algn="ctr">
              <a:defRPr>
                <a:solidFill>
                  <a:srgbClr val="FFFFFF"/>
                </a:solidFill>
                <a:latin typeface="+mn-lt"/>
                <a:ea typeface="+mn-ea"/>
                <a:cs typeface="+mn-cs"/>
                <a:sym typeface="Calibri"/>
              </a:defRPr>
            </a:pPr>
            <a:endParaRPr/>
          </a:p>
        </p:txBody>
      </p:sp>
      <p:pic>
        <p:nvPicPr>
          <p:cNvPr id="205" name="Picture 3" descr="Picture 3"/>
          <p:cNvPicPr>
            <a:picLocks noChangeAspect="1"/>
          </p:cNvPicPr>
          <p:nvPr/>
        </p:nvPicPr>
        <p:blipFill>
          <a:blip r:embed="rId2"/>
          <a:stretch>
            <a:fillRect/>
          </a:stretch>
        </p:blipFill>
        <p:spPr>
          <a:xfrm>
            <a:off x="482600" y="862901"/>
            <a:ext cx="8178800" cy="513219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 name="Picture 3" descr="Picture 3"/>
          <p:cNvPicPr>
            <a:picLocks noChangeAspect="1"/>
          </p:cNvPicPr>
          <p:nvPr/>
        </p:nvPicPr>
        <p:blipFill>
          <a:blip r:embed="rId2"/>
          <a:stretch>
            <a:fillRect/>
          </a:stretch>
        </p:blipFill>
        <p:spPr>
          <a:xfrm>
            <a:off x="638070" y="213011"/>
            <a:ext cx="7341311" cy="600152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Title 1"/>
          <p:cNvSpPr txBox="1">
            <a:spLocks noGrp="1"/>
          </p:cNvSpPr>
          <p:nvPr>
            <p:ph type="title"/>
          </p:nvPr>
        </p:nvSpPr>
        <p:spPr>
          <a:xfrm>
            <a:off x="289681" y="445959"/>
            <a:ext cx="7886701" cy="652727"/>
          </a:xfrm>
          <a:prstGeom prst="rect">
            <a:avLst/>
          </a:prstGeom>
        </p:spPr>
        <p:txBody>
          <a:bodyPr/>
          <a:lstStyle>
            <a:lvl1pPr defTabSz="749808">
              <a:defRPr sz="3600"/>
            </a:lvl1pPr>
          </a:lstStyle>
          <a:p>
            <a:r>
              <a:t>Prerequisites</a:t>
            </a:r>
          </a:p>
        </p:txBody>
      </p:sp>
      <p:sp>
        <p:nvSpPr>
          <p:cNvPr id="210" name="Content Placeholder 2"/>
          <p:cNvSpPr txBox="1">
            <a:spLocks noGrp="1"/>
          </p:cNvSpPr>
          <p:nvPr>
            <p:ph type="body" idx="1"/>
          </p:nvPr>
        </p:nvSpPr>
        <p:spPr>
          <a:xfrm>
            <a:off x="289680" y="1252195"/>
            <a:ext cx="8215342" cy="4730321"/>
          </a:xfrm>
          <a:prstGeom prst="rect">
            <a:avLst/>
          </a:prstGeom>
        </p:spPr>
        <p:txBody>
          <a:bodyPr/>
          <a:lstStyle/>
          <a:p>
            <a:pPr marL="226313" indent="-226313" defTabSz="905255">
              <a:spcBef>
                <a:spcPts val="900"/>
              </a:spcBef>
              <a:buBlip>
                <a:blip r:embed="rId2"/>
              </a:buBlip>
              <a:defRPr sz="1900"/>
            </a:pPr>
            <a:r>
              <a:t>You need to know one programming language at least. We do not learn any programming language in this course! If you don’t know any programming language it will be more difficult.</a:t>
            </a:r>
          </a:p>
          <a:p>
            <a:pPr marL="226313" indent="-226313" defTabSz="905255">
              <a:spcBef>
                <a:spcPts val="900"/>
              </a:spcBef>
              <a:buBlip>
                <a:blip r:embed="rId2"/>
              </a:buBlip>
              <a:defRPr sz="1900"/>
            </a:pPr>
            <a:r>
              <a:t>Project will be done in C#  / .NET Core</a:t>
            </a:r>
            <a:br/>
            <a:r>
              <a:t> We will help you to learn C#.</a:t>
            </a:r>
          </a:p>
          <a:p>
            <a:pPr marL="226313" indent="-226313" defTabSz="905255">
              <a:spcBef>
                <a:spcPts val="900"/>
              </a:spcBef>
              <a:buBlip>
                <a:blip r:embed="rId2"/>
              </a:buBlip>
              <a:defRPr sz="1900"/>
            </a:pPr>
            <a:r>
              <a:t>Every group has a machine with Windows 10 as VM and Visual Studio 2022 Community Edition. This is all you need to do all required practices.</a:t>
            </a:r>
          </a:p>
          <a:p>
            <a:pPr marL="226313" indent="-226313" defTabSz="905255">
              <a:spcBef>
                <a:spcPts val="900"/>
              </a:spcBef>
              <a:buBlip>
                <a:blip r:embed="rId2"/>
              </a:buBlip>
              <a:defRPr sz="1900"/>
            </a:pPr>
            <a:r>
              <a:t>Code samples and project do not require much coding. </a:t>
            </a:r>
            <a:br/>
            <a:r>
              <a:t>You will learn enough of C# in course to be able to implement project if you know at least one programming language.</a:t>
            </a:r>
          </a:p>
          <a:p>
            <a:pPr marL="226313" indent="-226313" defTabSz="905255">
              <a:spcBef>
                <a:spcPts val="900"/>
              </a:spcBef>
              <a:buBlip>
                <a:blip r:embed="rId2"/>
              </a:buBlip>
              <a:defRPr sz="1900"/>
            </a:pPr>
            <a:r>
              <a:t>All presentations and related documents can be found on Github.</a:t>
            </a: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p:tmAbs val="0"/>
                                  </p:iterate>
                                  <p:childTnLst>
                                    <p:set>
                                      <p:cBhvr>
                                        <p:cTn id="6" fill="hold"/>
                                        <p:tgtEl>
                                          <p:spTgt spid="210">
                                            <p:bg/>
                                          </p:spTgt>
                                        </p:tgtEl>
                                        <p:attrNameLst>
                                          <p:attrName>style.visibility</p:attrName>
                                        </p:attrNameLst>
                                      </p:cBhvr>
                                      <p:to>
                                        <p:strVal val="visible"/>
                                      </p:to>
                                    </p:set>
                                    <p:anim calcmode="lin" valueType="num">
                                      <p:cBhvr>
                                        <p:cTn id="7" dur="500" fill="hold"/>
                                        <p:tgtEl>
                                          <p:spTgt spid="210">
                                            <p:bg/>
                                          </p:spTgt>
                                        </p:tgtEl>
                                        <p:attrNameLst>
                                          <p:attrName>ppt_x</p:attrName>
                                        </p:attrNameLst>
                                      </p:cBhvr>
                                      <p:tavLst>
                                        <p:tav tm="0">
                                          <p:val>
                                            <p:strVal val="#ppt_x"/>
                                          </p:val>
                                        </p:tav>
                                        <p:tav tm="100000">
                                          <p:val>
                                            <p:strVal val="#ppt_x"/>
                                          </p:val>
                                        </p:tav>
                                      </p:tavLst>
                                    </p:anim>
                                    <p:anim calcmode="lin" valueType="num">
                                      <p:cBhvr>
                                        <p:cTn id="8" dur="500" fill="hold"/>
                                        <p:tgtEl>
                                          <p:spTgt spid="210">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iterate>
                                    <p:tmAbs val="0"/>
                                  </p:iterate>
                                  <p:childTnLst>
                                    <p:set>
                                      <p:cBhvr>
                                        <p:cTn id="10" fill="hold"/>
                                        <p:tgtEl>
                                          <p:spTgt spid="210">
                                            <p:txEl>
                                              <p:pRg st="0" end="0"/>
                                            </p:txEl>
                                          </p:spTgt>
                                        </p:tgtEl>
                                        <p:attrNameLst>
                                          <p:attrName>style.visibility</p:attrName>
                                        </p:attrNameLst>
                                      </p:cBhvr>
                                      <p:to>
                                        <p:strVal val="visible"/>
                                      </p:to>
                                    </p:set>
                                    <p:anim calcmode="lin" valueType="num">
                                      <p:cBhvr>
                                        <p:cTn id="11" dur="500" fill="hold"/>
                                        <p:tgtEl>
                                          <p:spTgt spid="210">
                                            <p:txEl>
                                              <p:pRg st="0" end="0"/>
                                            </p:txEl>
                                          </p:spTgt>
                                        </p:tgtEl>
                                        <p:attrNameLst>
                                          <p:attrName>ppt_x</p:attrName>
                                        </p:attrNameLst>
                                      </p:cBhvr>
                                      <p:tavLst>
                                        <p:tav tm="0">
                                          <p:val>
                                            <p:strVal val="#ppt_x"/>
                                          </p:val>
                                        </p:tav>
                                        <p:tav tm="100000">
                                          <p:val>
                                            <p:strVal val="#ppt_x"/>
                                          </p:val>
                                        </p:tav>
                                      </p:tavLst>
                                    </p:anim>
                                    <p:anim calcmode="lin" valueType="num">
                                      <p:cBhvr>
                                        <p:cTn id="12" dur="500" fill="hold"/>
                                        <p:tgtEl>
                                          <p:spTgt spid="210">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grpId="0" nodeType="afterEffect">
                                  <p:stCondLst>
                                    <p:cond delay="0"/>
                                  </p:stCondLst>
                                  <p:iterate>
                                    <p:tmAbs val="0"/>
                                  </p:iterate>
                                  <p:childTnLst>
                                    <p:set>
                                      <p:cBhvr>
                                        <p:cTn id="15" fill="hold"/>
                                        <p:tgtEl>
                                          <p:spTgt spid="210">
                                            <p:txEl>
                                              <p:pRg st="1" end="1"/>
                                            </p:txEl>
                                          </p:spTgt>
                                        </p:tgtEl>
                                        <p:attrNameLst>
                                          <p:attrName>style.visibility</p:attrName>
                                        </p:attrNameLst>
                                      </p:cBhvr>
                                      <p:to>
                                        <p:strVal val="visible"/>
                                      </p:to>
                                    </p:set>
                                    <p:anim calcmode="lin" valueType="num">
                                      <p:cBhvr>
                                        <p:cTn id="16" dur="500" fill="hold"/>
                                        <p:tgtEl>
                                          <p:spTgt spid="210">
                                            <p:txEl>
                                              <p:pRg st="1" end="1"/>
                                            </p:txEl>
                                          </p:spTgt>
                                        </p:tgtEl>
                                        <p:attrNameLst>
                                          <p:attrName>ppt_x</p:attrName>
                                        </p:attrNameLst>
                                      </p:cBhvr>
                                      <p:tavLst>
                                        <p:tav tm="0">
                                          <p:val>
                                            <p:strVal val="#ppt_x"/>
                                          </p:val>
                                        </p:tav>
                                        <p:tav tm="100000">
                                          <p:val>
                                            <p:strVal val="#ppt_x"/>
                                          </p:val>
                                        </p:tav>
                                      </p:tavLst>
                                    </p:anim>
                                    <p:anim calcmode="lin" valueType="num">
                                      <p:cBhvr>
                                        <p:cTn id="17" dur="500" fill="hold"/>
                                        <p:tgtEl>
                                          <p:spTgt spid="210">
                                            <p:txEl>
                                              <p:pRg st="1" end="1"/>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 presetClass="entr" presetSubtype="4" fill="hold" grpId="0" nodeType="afterEffect">
                                  <p:stCondLst>
                                    <p:cond delay="0"/>
                                  </p:stCondLst>
                                  <p:iterate>
                                    <p:tmAbs val="0"/>
                                  </p:iterate>
                                  <p:childTnLst>
                                    <p:set>
                                      <p:cBhvr>
                                        <p:cTn id="20" fill="hold"/>
                                        <p:tgtEl>
                                          <p:spTgt spid="210">
                                            <p:txEl>
                                              <p:pRg st="2" end="2"/>
                                            </p:txEl>
                                          </p:spTgt>
                                        </p:tgtEl>
                                        <p:attrNameLst>
                                          <p:attrName>style.visibility</p:attrName>
                                        </p:attrNameLst>
                                      </p:cBhvr>
                                      <p:to>
                                        <p:strVal val="visible"/>
                                      </p:to>
                                    </p:set>
                                    <p:anim calcmode="lin" valueType="num">
                                      <p:cBhvr>
                                        <p:cTn id="21" dur="500" fill="hold"/>
                                        <p:tgtEl>
                                          <p:spTgt spid="210">
                                            <p:txEl>
                                              <p:pRg st="2" end="2"/>
                                            </p:txEl>
                                          </p:spTgt>
                                        </p:tgtEl>
                                        <p:attrNameLst>
                                          <p:attrName>ppt_x</p:attrName>
                                        </p:attrNameLst>
                                      </p:cBhvr>
                                      <p:tavLst>
                                        <p:tav tm="0">
                                          <p:val>
                                            <p:strVal val="#ppt_x"/>
                                          </p:val>
                                        </p:tav>
                                        <p:tav tm="100000">
                                          <p:val>
                                            <p:strVal val="#ppt_x"/>
                                          </p:val>
                                        </p:tav>
                                      </p:tavLst>
                                    </p:anim>
                                    <p:anim calcmode="lin" valueType="num">
                                      <p:cBhvr>
                                        <p:cTn id="22" dur="500" fill="hold"/>
                                        <p:tgtEl>
                                          <p:spTgt spid="210">
                                            <p:txEl>
                                              <p:pRg st="2" end="2"/>
                                            </p:txEl>
                                          </p:spTgt>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ID="2" presetClass="entr" presetSubtype="4" fill="hold" grpId="0" nodeType="afterEffect">
                                  <p:stCondLst>
                                    <p:cond delay="0"/>
                                  </p:stCondLst>
                                  <p:iterate>
                                    <p:tmAbs val="0"/>
                                  </p:iterate>
                                  <p:childTnLst>
                                    <p:set>
                                      <p:cBhvr>
                                        <p:cTn id="25" fill="hold"/>
                                        <p:tgtEl>
                                          <p:spTgt spid="210">
                                            <p:txEl>
                                              <p:pRg st="3" end="3"/>
                                            </p:txEl>
                                          </p:spTgt>
                                        </p:tgtEl>
                                        <p:attrNameLst>
                                          <p:attrName>style.visibility</p:attrName>
                                        </p:attrNameLst>
                                      </p:cBhvr>
                                      <p:to>
                                        <p:strVal val="visible"/>
                                      </p:to>
                                    </p:set>
                                    <p:anim calcmode="lin" valueType="num">
                                      <p:cBhvr>
                                        <p:cTn id="26" dur="500" fill="hold"/>
                                        <p:tgtEl>
                                          <p:spTgt spid="210">
                                            <p:txEl>
                                              <p:pRg st="3" end="3"/>
                                            </p:txEl>
                                          </p:spTgt>
                                        </p:tgtEl>
                                        <p:attrNameLst>
                                          <p:attrName>ppt_x</p:attrName>
                                        </p:attrNameLst>
                                      </p:cBhvr>
                                      <p:tavLst>
                                        <p:tav tm="0">
                                          <p:val>
                                            <p:strVal val="#ppt_x"/>
                                          </p:val>
                                        </p:tav>
                                        <p:tav tm="100000">
                                          <p:val>
                                            <p:strVal val="#ppt_x"/>
                                          </p:val>
                                        </p:tav>
                                      </p:tavLst>
                                    </p:anim>
                                    <p:anim calcmode="lin" valueType="num">
                                      <p:cBhvr>
                                        <p:cTn id="27" dur="500" fill="hold"/>
                                        <p:tgtEl>
                                          <p:spTgt spid="210">
                                            <p:txEl>
                                              <p:pRg st="3" end="3"/>
                                            </p:txEl>
                                          </p:spTgt>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2" presetClass="entr" presetSubtype="4" fill="hold" grpId="0" nodeType="afterEffect">
                                  <p:stCondLst>
                                    <p:cond delay="0"/>
                                  </p:stCondLst>
                                  <p:iterate>
                                    <p:tmAbs val="0"/>
                                  </p:iterate>
                                  <p:childTnLst>
                                    <p:set>
                                      <p:cBhvr>
                                        <p:cTn id="30" fill="hold"/>
                                        <p:tgtEl>
                                          <p:spTgt spid="210">
                                            <p:txEl>
                                              <p:pRg st="4" end="4"/>
                                            </p:txEl>
                                          </p:spTgt>
                                        </p:tgtEl>
                                        <p:attrNameLst>
                                          <p:attrName>style.visibility</p:attrName>
                                        </p:attrNameLst>
                                      </p:cBhvr>
                                      <p:to>
                                        <p:strVal val="visible"/>
                                      </p:to>
                                    </p:set>
                                    <p:anim calcmode="lin" valueType="num">
                                      <p:cBhvr>
                                        <p:cTn id="31" dur="500" fill="hold"/>
                                        <p:tgtEl>
                                          <p:spTgt spid="210">
                                            <p:txEl>
                                              <p:pRg st="4" end="4"/>
                                            </p:txEl>
                                          </p:spTgt>
                                        </p:tgtEl>
                                        <p:attrNameLst>
                                          <p:attrName>ppt_x</p:attrName>
                                        </p:attrNameLst>
                                      </p:cBhvr>
                                      <p:tavLst>
                                        <p:tav tm="0">
                                          <p:val>
                                            <p:strVal val="#ppt_x"/>
                                          </p:val>
                                        </p:tav>
                                        <p:tav tm="100000">
                                          <p:val>
                                            <p:strVal val="#ppt_x"/>
                                          </p:val>
                                        </p:tav>
                                      </p:tavLst>
                                    </p:anim>
                                    <p:anim calcmode="lin" valueType="num">
                                      <p:cBhvr>
                                        <p:cTn id="32" dur="500" fill="hold"/>
                                        <p:tgtEl>
                                          <p:spTgt spid="210">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build="p" bldLvl="5"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Title 1"/>
          <p:cNvSpPr txBox="1">
            <a:spLocks noGrp="1"/>
          </p:cNvSpPr>
          <p:nvPr>
            <p:ph type="title"/>
          </p:nvPr>
        </p:nvSpPr>
        <p:spPr>
          <a:xfrm>
            <a:off x="628650" y="342640"/>
            <a:ext cx="7886700" cy="652728"/>
          </a:xfrm>
          <a:prstGeom prst="rect">
            <a:avLst/>
          </a:prstGeom>
        </p:spPr>
        <p:txBody>
          <a:bodyPr/>
          <a:lstStyle>
            <a:lvl1pPr defTabSz="749808">
              <a:defRPr sz="3600"/>
            </a:lvl1pPr>
          </a:lstStyle>
          <a:p>
            <a:r>
              <a:t>How do we work?</a:t>
            </a:r>
          </a:p>
        </p:txBody>
      </p:sp>
      <p:sp>
        <p:nvSpPr>
          <p:cNvPr id="213" name="Content Placeholder 2"/>
          <p:cNvSpPr txBox="1">
            <a:spLocks noGrp="1"/>
          </p:cNvSpPr>
          <p:nvPr>
            <p:ph type="body" idx="1"/>
          </p:nvPr>
        </p:nvSpPr>
        <p:spPr>
          <a:xfrm>
            <a:off x="628648" y="1430258"/>
            <a:ext cx="7488836" cy="4133056"/>
          </a:xfrm>
          <a:prstGeom prst="rect">
            <a:avLst/>
          </a:prstGeom>
        </p:spPr>
        <p:txBody>
          <a:bodyPr lIns="45718" tIns="45718" rIns="45718" bIns="45718" anchor="t">
            <a:normAutofit/>
          </a:bodyPr>
          <a:lstStyle/>
          <a:p>
            <a:pPr marL="194310" indent="-194310" defTabSz="777240">
              <a:spcBef>
                <a:spcPts val="800"/>
              </a:spcBef>
              <a:defRPr sz="1700"/>
            </a:pPr>
            <a:r>
              <a:rPr dirty="0"/>
              <a:t>We use Linked-In network. </a:t>
            </a:r>
            <a:r>
              <a:rPr u="sng" dirty="0">
                <a:solidFill>
                  <a:srgbClr val="0000FF"/>
                </a:solidFill>
                <a:uFill>
                  <a:solidFill>
                    <a:srgbClr val="0000FF"/>
                  </a:solidFill>
                </a:uFill>
                <a:hlinkClick r:id="rId2"/>
              </a:rPr>
              <a:t>https://www.linkedin.com/</a:t>
            </a:r>
            <a:r>
              <a:rPr lang="en-US" dirty="0"/>
              <a:t> </a:t>
            </a:r>
            <a:endParaRPr/>
          </a:p>
          <a:p>
            <a:pPr marL="194310" indent="-194310" defTabSz="777240">
              <a:spcBef>
                <a:spcPts val="800"/>
              </a:spcBef>
              <a:buBlip>
                <a:blip r:embed="rId3"/>
              </a:buBlip>
              <a:defRPr sz="1700"/>
            </a:pPr>
            <a:r>
              <a:rPr dirty="0"/>
              <a:t>Your Group Name on Linked-In: </a:t>
            </a:r>
            <a:r>
              <a:rPr lang="en-US" u="sng" dirty="0">
                <a:solidFill>
                  <a:srgbClr val="0000FF"/>
                </a:solidFill>
                <a:uFill>
                  <a:solidFill>
                    <a:srgbClr val="0000FF"/>
                  </a:solidFill>
                </a:uFill>
              </a:rPr>
              <a:t>UNI-2022-2023</a:t>
            </a:r>
            <a:endParaRPr u="sng" dirty="0">
              <a:solidFill>
                <a:srgbClr val="0000FF"/>
              </a:solidFill>
              <a:uFill>
                <a:solidFill>
                  <a:srgbClr val="0000FF"/>
                </a:solidFill>
              </a:uFill>
              <a:hlinkClick r:id="rId4"/>
            </a:endParaRPr>
          </a:p>
          <a:p>
            <a:pPr marL="194310" indent="-194310" defTabSz="777240">
              <a:spcBef>
                <a:spcPts val="800"/>
              </a:spcBef>
              <a:buBlip>
                <a:blip r:embed="rId3"/>
              </a:buBlip>
              <a:defRPr sz="1700"/>
            </a:pPr>
            <a:r>
              <a:rPr dirty="0"/>
              <a:t>We will use the LinkedIn group for communication.</a:t>
            </a:r>
          </a:p>
          <a:p>
            <a:pPr marL="582930" lvl="1" indent="-193675" defTabSz="777240">
              <a:spcBef>
                <a:spcPts val="400"/>
              </a:spcBef>
              <a:buBlip>
                <a:blip r:embed="rId3"/>
              </a:buBlip>
              <a:defRPr sz="1300"/>
            </a:pPr>
            <a:r>
              <a:rPr dirty="0"/>
              <a:t>Chat</a:t>
            </a:r>
            <a:endParaRPr sz="2000" dirty="0"/>
          </a:p>
          <a:p>
            <a:pPr marL="582930" lvl="1" indent="-193675" defTabSz="777240">
              <a:spcBef>
                <a:spcPts val="400"/>
              </a:spcBef>
              <a:buBlip>
                <a:blip r:embed="rId3"/>
              </a:buBlip>
              <a:defRPr sz="1300"/>
            </a:pPr>
            <a:r>
              <a:rPr dirty="0"/>
              <a:t>Announcements</a:t>
            </a:r>
            <a:endParaRPr sz="2000" dirty="0"/>
          </a:p>
          <a:p>
            <a:pPr marL="582930" lvl="1" indent="-193675" defTabSz="777240">
              <a:spcBef>
                <a:spcPts val="400"/>
              </a:spcBef>
              <a:buBlip>
                <a:blip r:embed="rId3"/>
              </a:buBlip>
              <a:defRPr sz="1300"/>
            </a:pPr>
            <a:r>
              <a:rPr dirty="0"/>
              <a:t>Anything else related to organizational questions</a:t>
            </a:r>
            <a:endParaRPr sz="2000" dirty="0"/>
          </a:p>
          <a:p>
            <a:pPr marL="194310" indent="-194310" defTabSz="777240">
              <a:spcBef>
                <a:spcPts val="800"/>
              </a:spcBef>
              <a:buBlip>
                <a:blip r:embed="rId3"/>
              </a:buBlip>
              <a:defRPr sz="1700"/>
            </a:pPr>
            <a:r>
              <a:rPr dirty="0"/>
              <a:t>We use GitHub issues for project related questions</a:t>
            </a:r>
          </a:p>
          <a:p>
            <a:pPr marL="194310" indent="-194310" defTabSz="777240">
              <a:spcBef>
                <a:spcPts val="800"/>
              </a:spcBef>
              <a:buBlip>
                <a:blip r:embed="rId3"/>
              </a:buBlip>
              <a:defRPr sz="1700"/>
            </a:pPr>
            <a:r>
              <a:rPr dirty="0"/>
              <a:t>We will cover theoretical part as PowerPoint with live discussion.</a:t>
            </a:r>
          </a:p>
          <a:p>
            <a:pPr marL="194310" indent="-194310" defTabSz="777240">
              <a:spcBef>
                <a:spcPts val="800"/>
              </a:spcBef>
              <a:buBlip>
                <a:blip r:embed="rId3"/>
              </a:buBlip>
              <a:defRPr sz="1700"/>
            </a:pPr>
            <a:r>
              <a:rPr dirty="0"/>
              <a:t>Everything will be uploaded after/during lesson (PPTX, Samples, Paintings).</a:t>
            </a:r>
          </a:p>
          <a:p>
            <a:pPr marL="194310" indent="-194310" defTabSz="777240">
              <a:spcBef>
                <a:spcPts val="800"/>
              </a:spcBef>
              <a:buBlip>
                <a:blip r:embed="rId3"/>
              </a:buBlip>
              <a:defRPr sz="1700"/>
            </a:pPr>
            <a:r>
              <a:rPr dirty="0"/>
              <a:t>You can also upload anything you think it is important for all.</a:t>
            </a:r>
          </a:p>
          <a:p>
            <a:pPr marL="194310" indent="-194310" defTabSz="777240">
              <a:spcBef>
                <a:spcPts val="800"/>
              </a:spcBef>
              <a:buBlip>
                <a:blip r:embed="rId3"/>
              </a:buBlip>
              <a:defRPr sz="1700"/>
            </a:pPr>
            <a:r>
              <a:rPr dirty="0"/>
              <a:t>Use internet resources. For example videos.</a:t>
            </a:r>
          </a:p>
          <a:p>
            <a:pPr marL="194310" indent="-194310" defTabSz="777240">
              <a:spcBef>
                <a:spcPts val="800"/>
              </a:spcBef>
              <a:buBlip>
                <a:blip r:embed="rId3"/>
              </a:buBlip>
              <a:defRPr sz="1700"/>
            </a:pPr>
            <a:r>
              <a:rPr dirty="0"/>
              <a:t>Use this platform for communication with other colleagues.</a:t>
            </a: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p:tmAbs val="0"/>
                                  </p:iterate>
                                  <p:childTnLst>
                                    <p:set>
                                      <p:cBhvr>
                                        <p:cTn id="6" fill="hold"/>
                                        <p:tgtEl>
                                          <p:spTgt spid="213">
                                            <p:bg/>
                                          </p:spTgt>
                                        </p:tgtEl>
                                        <p:attrNameLst>
                                          <p:attrName>style.visibility</p:attrName>
                                        </p:attrNameLst>
                                      </p:cBhvr>
                                      <p:to>
                                        <p:strVal val="visible"/>
                                      </p:to>
                                    </p:set>
                                    <p:anim calcmode="lin" valueType="num">
                                      <p:cBhvr>
                                        <p:cTn id="7" dur="500" fill="hold"/>
                                        <p:tgtEl>
                                          <p:spTgt spid="213">
                                            <p:bg/>
                                          </p:spTgt>
                                        </p:tgtEl>
                                        <p:attrNameLst>
                                          <p:attrName>ppt_x</p:attrName>
                                        </p:attrNameLst>
                                      </p:cBhvr>
                                      <p:tavLst>
                                        <p:tav tm="0">
                                          <p:val>
                                            <p:strVal val="#ppt_x"/>
                                          </p:val>
                                        </p:tav>
                                        <p:tav tm="100000">
                                          <p:val>
                                            <p:strVal val="#ppt_x"/>
                                          </p:val>
                                        </p:tav>
                                      </p:tavLst>
                                    </p:anim>
                                    <p:anim calcmode="lin" valueType="num">
                                      <p:cBhvr>
                                        <p:cTn id="8" dur="500" fill="hold"/>
                                        <p:tgtEl>
                                          <p:spTgt spid="213">
                                            <p:bg/>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iterate>
                                    <p:tmAbs val="0"/>
                                  </p:iterate>
                                  <p:childTnLst>
                                    <p:set>
                                      <p:cBhvr>
                                        <p:cTn id="11" fill="hold"/>
                                        <p:tgtEl>
                                          <p:spTgt spid="213">
                                            <p:txEl>
                                              <p:pRg st="0" end="0"/>
                                            </p:txEl>
                                          </p:spTgt>
                                        </p:tgtEl>
                                        <p:attrNameLst>
                                          <p:attrName>style.visibility</p:attrName>
                                        </p:attrNameLst>
                                      </p:cBhvr>
                                      <p:to>
                                        <p:strVal val="visible"/>
                                      </p:to>
                                    </p:set>
                                    <p:anim calcmode="lin" valueType="num">
                                      <p:cBhvr>
                                        <p:cTn id="12" dur="500" fill="hold"/>
                                        <p:tgtEl>
                                          <p:spTgt spid="213">
                                            <p:txEl>
                                              <p:pRg st="0" end="0"/>
                                            </p:txEl>
                                          </p:spTgt>
                                        </p:tgtEl>
                                        <p:attrNameLst>
                                          <p:attrName>ppt_x</p:attrName>
                                        </p:attrNameLst>
                                      </p:cBhvr>
                                      <p:tavLst>
                                        <p:tav tm="0">
                                          <p:val>
                                            <p:strVal val="#ppt_x"/>
                                          </p:val>
                                        </p:tav>
                                        <p:tav tm="100000">
                                          <p:val>
                                            <p:strVal val="#ppt_x"/>
                                          </p:val>
                                        </p:tav>
                                      </p:tavLst>
                                    </p:anim>
                                    <p:anim calcmode="lin" valueType="num">
                                      <p:cBhvr>
                                        <p:cTn id="13" dur="500" fill="hold"/>
                                        <p:tgtEl>
                                          <p:spTgt spid="213">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iterate>
                                    <p:tmAbs val="0"/>
                                  </p:iterate>
                                  <p:childTnLst>
                                    <p:set>
                                      <p:cBhvr>
                                        <p:cTn id="16" fill="hold"/>
                                        <p:tgtEl>
                                          <p:spTgt spid="213">
                                            <p:txEl>
                                              <p:pRg st="1" end="1"/>
                                            </p:txEl>
                                          </p:spTgt>
                                        </p:tgtEl>
                                        <p:attrNameLst>
                                          <p:attrName>style.visibility</p:attrName>
                                        </p:attrNameLst>
                                      </p:cBhvr>
                                      <p:to>
                                        <p:strVal val="visible"/>
                                      </p:to>
                                    </p:set>
                                    <p:anim calcmode="lin" valueType="num">
                                      <p:cBhvr>
                                        <p:cTn id="17" dur="500" fill="hold"/>
                                        <p:tgtEl>
                                          <p:spTgt spid="213">
                                            <p:txEl>
                                              <p:pRg st="1" end="1"/>
                                            </p:txEl>
                                          </p:spTgt>
                                        </p:tgtEl>
                                        <p:attrNameLst>
                                          <p:attrName>ppt_x</p:attrName>
                                        </p:attrNameLst>
                                      </p:cBhvr>
                                      <p:tavLst>
                                        <p:tav tm="0">
                                          <p:val>
                                            <p:strVal val="#ppt_x"/>
                                          </p:val>
                                        </p:tav>
                                        <p:tav tm="100000">
                                          <p:val>
                                            <p:strVal val="#ppt_x"/>
                                          </p:val>
                                        </p:tav>
                                      </p:tavLst>
                                    </p:anim>
                                    <p:anim calcmode="lin" valueType="num">
                                      <p:cBhvr>
                                        <p:cTn id="18" dur="500" fill="hold"/>
                                        <p:tgtEl>
                                          <p:spTgt spid="213">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iterate>
                                    <p:tmAbs val="0"/>
                                  </p:iterate>
                                  <p:childTnLst>
                                    <p:set>
                                      <p:cBhvr>
                                        <p:cTn id="21" fill="hold"/>
                                        <p:tgtEl>
                                          <p:spTgt spid="213">
                                            <p:txEl>
                                              <p:pRg st="2" end="2"/>
                                            </p:txEl>
                                          </p:spTgt>
                                        </p:tgtEl>
                                        <p:attrNameLst>
                                          <p:attrName>style.visibility</p:attrName>
                                        </p:attrNameLst>
                                      </p:cBhvr>
                                      <p:to>
                                        <p:strVal val="visible"/>
                                      </p:to>
                                    </p:set>
                                    <p:anim calcmode="lin" valueType="num">
                                      <p:cBhvr>
                                        <p:cTn id="22" dur="500" fill="hold"/>
                                        <p:tgtEl>
                                          <p:spTgt spid="21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213">
                                            <p:txEl>
                                              <p:pRg st="2" end="2"/>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iterate>
                                    <p:tmAbs val="0"/>
                                  </p:iterate>
                                  <p:childTnLst>
                                    <p:set>
                                      <p:cBhvr>
                                        <p:cTn id="26" fill="hold"/>
                                        <p:tgtEl>
                                          <p:spTgt spid="213">
                                            <p:txEl>
                                              <p:pRg st="3" end="3"/>
                                            </p:txEl>
                                          </p:spTgt>
                                        </p:tgtEl>
                                        <p:attrNameLst>
                                          <p:attrName>style.visibility</p:attrName>
                                        </p:attrNameLst>
                                      </p:cBhvr>
                                      <p:to>
                                        <p:strVal val="visible"/>
                                      </p:to>
                                    </p:set>
                                    <p:anim calcmode="lin" valueType="num">
                                      <p:cBhvr>
                                        <p:cTn id="27" dur="500" fill="hold"/>
                                        <p:tgtEl>
                                          <p:spTgt spid="213">
                                            <p:txEl>
                                              <p:pRg st="3" end="3"/>
                                            </p:txEl>
                                          </p:spTgt>
                                        </p:tgtEl>
                                        <p:attrNameLst>
                                          <p:attrName>ppt_x</p:attrName>
                                        </p:attrNameLst>
                                      </p:cBhvr>
                                      <p:tavLst>
                                        <p:tav tm="0">
                                          <p:val>
                                            <p:strVal val="#ppt_x"/>
                                          </p:val>
                                        </p:tav>
                                        <p:tav tm="100000">
                                          <p:val>
                                            <p:strVal val="#ppt_x"/>
                                          </p:val>
                                        </p:tav>
                                      </p:tavLst>
                                    </p:anim>
                                    <p:anim calcmode="lin" valueType="num">
                                      <p:cBhvr>
                                        <p:cTn id="28" dur="500" fill="hold"/>
                                        <p:tgtEl>
                                          <p:spTgt spid="213">
                                            <p:txEl>
                                              <p:pRg st="3" end="3"/>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iterate>
                                    <p:tmAbs val="0"/>
                                  </p:iterate>
                                  <p:childTnLst>
                                    <p:set>
                                      <p:cBhvr>
                                        <p:cTn id="31" fill="hold"/>
                                        <p:tgtEl>
                                          <p:spTgt spid="213">
                                            <p:txEl>
                                              <p:pRg st="4" end="4"/>
                                            </p:txEl>
                                          </p:spTgt>
                                        </p:tgtEl>
                                        <p:attrNameLst>
                                          <p:attrName>style.visibility</p:attrName>
                                        </p:attrNameLst>
                                      </p:cBhvr>
                                      <p:to>
                                        <p:strVal val="visible"/>
                                      </p:to>
                                    </p:set>
                                    <p:anim calcmode="lin" valueType="num">
                                      <p:cBhvr>
                                        <p:cTn id="32" dur="500" fill="hold"/>
                                        <p:tgtEl>
                                          <p:spTgt spid="213">
                                            <p:txEl>
                                              <p:pRg st="4" end="4"/>
                                            </p:txEl>
                                          </p:spTgt>
                                        </p:tgtEl>
                                        <p:attrNameLst>
                                          <p:attrName>ppt_x</p:attrName>
                                        </p:attrNameLst>
                                      </p:cBhvr>
                                      <p:tavLst>
                                        <p:tav tm="0">
                                          <p:val>
                                            <p:strVal val="#ppt_x"/>
                                          </p:val>
                                        </p:tav>
                                        <p:tav tm="100000">
                                          <p:val>
                                            <p:strVal val="#ppt_x"/>
                                          </p:val>
                                        </p:tav>
                                      </p:tavLst>
                                    </p:anim>
                                    <p:anim calcmode="lin" valueType="num">
                                      <p:cBhvr>
                                        <p:cTn id="33" dur="500" fill="hold"/>
                                        <p:tgtEl>
                                          <p:spTgt spid="2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iterate>
                                    <p:tmAbs val="0"/>
                                  </p:iterate>
                                  <p:childTnLst>
                                    <p:set>
                                      <p:cBhvr>
                                        <p:cTn id="37" fill="hold"/>
                                        <p:tgtEl>
                                          <p:spTgt spid="213">
                                            <p:txEl>
                                              <p:pRg st="5" end="5"/>
                                            </p:txEl>
                                          </p:spTgt>
                                        </p:tgtEl>
                                        <p:attrNameLst>
                                          <p:attrName>style.visibility</p:attrName>
                                        </p:attrNameLst>
                                      </p:cBhvr>
                                      <p:to>
                                        <p:strVal val="visible"/>
                                      </p:to>
                                    </p:set>
                                    <p:anim calcmode="lin" valueType="num">
                                      <p:cBhvr>
                                        <p:cTn id="38" dur="500" fill="hold"/>
                                        <p:tgtEl>
                                          <p:spTgt spid="213">
                                            <p:txEl>
                                              <p:pRg st="5" end="5"/>
                                            </p:txEl>
                                          </p:spTgt>
                                        </p:tgtEl>
                                        <p:attrNameLst>
                                          <p:attrName>ppt_x</p:attrName>
                                        </p:attrNameLst>
                                      </p:cBhvr>
                                      <p:tavLst>
                                        <p:tav tm="0">
                                          <p:val>
                                            <p:strVal val="#ppt_x"/>
                                          </p:val>
                                        </p:tav>
                                        <p:tav tm="100000">
                                          <p:val>
                                            <p:strVal val="#ppt_x"/>
                                          </p:val>
                                        </p:tav>
                                      </p:tavLst>
                                    </p:anim>
                                    <p:anim calcmode="lin" valueType="num">
                                      <p:cBhvr>
                                        <p:cTn id="39" dur="500" fill="hold"/>
                                        <p:tgtEl>
                                          <p:spTgt spid="21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iterate>
                                    <p:tmAbs val="0"/>
                                  </p:iterate>
                                  <p:childTnLst>
                                    <p:set>
                                      <p:cBhvr>
                                        <p:cTn id="43" fill="hold"/>
                                        <p:tgtEl>
                                          <p:spTgt spid="213">
                                            <p:txEl>
                                              <p:pRg st="6" end="6"/>
                                            </p:txEl>
                                          </p:spTgt>
                                        </p:tgtEl>
                                        <p:attrNameLst>
                                          <p:attrName>style.visibility</p:attrName>
                                        </p:attrNameLst>
                                      </p:cBhvr>
                                      <p:to>
                                        <p:strVal val="visible"/>
                                      </p:to>
                                    </p:set>
                                    <p:anim calcmode="lin" valueType="num">
                                      <p:cBhvr>
                                        <p:cTn id="44" dur="500" fill="hold"/>
                                        <p:tgtEl>
                                          <p:spTgt spid="213">
                                            <p:txEl>
                                              <p:pRg st="6" end="6"/>
                                            </p:txEl>
                                          </p:spTgt>
                                        </p:tgtEl>
                                        <p:attrNameLst>
                                          <p:attrName>ppt_x</p:attrName>
                                        </p:attrNameLst>
                                      </p:cBhvr>
                                      <p:tavLst>
                                        <p:tav tm="0">
                                          <p:val>
                                            <p:strVal val="#ppt_x"/>
                                          </p:val>
                                        </p:tav>
                                        <p:tav tm="100000">
                                          <p:val>
                                            <p:strVal val="#ppt_x"/>
                                          </p:val>
                                        </p:tav>
                                      </p:tavLst>
                                    </p:anim>
                                    <p:anim calcmode="lin" valueType="num">
                                      <p:cBhvr>
                                        <p:cTn id="45" dur="500" fill="hold"/>
                                        <p:tgtEl>
                                          <p:spTgt spid="213">
                                            <p:txEl>
                                              <p:pRg st="6" end="6"/>
                                            </p:txEl>
                                          </p:spTgt>
                                        </p:tgtEl>
                                        <p:attrNameLst>
                                          <p:attrName>ppt_y</p:attrName>
                                        </p:attrNameLst>
                                      </p:cBhvr>
                                      <p:tavLst>
                                        <p:tav tm="0">
                                          <p:val>
                                            <p:strVal val="1+#ppt_h/2"/>
                                          </p:val>
                                        </p:tav>
                                        <p:tav tm="100000">
                                          <p:val>
                                            <p:strVal val="#ppt_y"/>
                                          </p:val>
                                        </p:tav>
                                      </p:tavLst>
                                    </p:anim>
                                  </p:childTnLst>
                                </p:cTn>
                              </p:par>
                            </p:childTnLst>
                          </p:cTn>
                        </p:par>
                        <p:par>
                          <p:cTn id="46" fill="hold">
                            <p:stCondLst>
                              <p:cond delay="500"/>
                            </p:stCondLst>
                            <p:childTnLst>
                              <p:par>
                                <p:cTn id="47" presetID="2" presetClass="entr" presetSubtype="4" fill="hold" grpId="0" nodeType="afterEffect">
                                  <p:stCondLst>
                                    <p:cond delay="0"/>
                                  </p:stCondLst>
                                  <p:iterate>
                                    <p:tmAbs val="0"/>
                                  </p:iterate>
                                  <p:childTnLst>
                                    <p:set>
                                      <p:cBhvr>
                                        <p:cTn id="48" fill="hold"/>
                                        <p:tgtEl>
                                          <p:spTgt spid="213">
                                            <p:txEl>
                                              <p:pRg st="7" end="7"/>
                                            </p:txEl>
                                          </p:spTgt>
                                        </p:tgtEl>
                                        <p:attrNameLst>
                                          <p:attrName>style.visibility</p:attrName>
                                        </p:attrNameLst>
                                      </p:cBhvr>
                                      <p:to>
                                        <p:strVal val="visible"/>
                                      </p:to>
                                    </p:set>
                                    <p:anim calcmode="lin" valueType="num">
                                      <p:cBhvr>
                                        <p:cTn id="49" dur="500" fill="hold"/>
                                        <p:tgtEl>
                                          <p:spTgt spid="213">
                                            <p:txEl>
                                              <p:pRg st="7" end="7"/>
                                            </p:txEl>
                                          </p:spTgt>
                                        </p:tgtEl>
                                        <p:attrNameLst>
                                          <p:attrName>ppt_x</p:attrName>
                                        </p:attrNameLst>
                                      </p:cBhvr>
                                      <p:tavLst>
                                        <p:tav tm="0">
                                          <p:val>
                                            <p:strVal val="#ppt_x"/>
                                          </p:val>
                                        </p:tav>
                                        <p:tav tm="100000">
                                          <p:val>
                                            <p:strVal val="#ppt_x"/>
                                          </p:val>
                                        </p:tav>
                                      </p:tavLst>
                                    </p:anim>
                                    <p:anim calcmode="lin" valueType="num">
                                      <p:cBhvr>
                                        <p:cTn id="50" dur="500" fill="hold"/>
                                        <p:tgtEl>
                                          <p:spTgt spid="213">
                                            <p:txEl>
                                              <p:pRg st="7" end="7"/>
                                            </p:txEl>
                                          </p:spTgt>
                                        </p:tgtEl>
                                        <p:attrNameLst>
                                          <p:attrName>ppt_y</p:attrName>
                                        </p:attrNameLst>
                                      </p:cBhvr>
                                      <p:tavLst>
                                        <p:tav tm="0">
                                          <p:val>
                                            <p:strVal val="1+#ppt_h/2"/>
                                          </p:val>
                                        </p:tav>
                                        <p:tav tm="100000">
                                          <p:val>
                                            <p:strVal val="#ppt_y"/>
                                          </p:val>
                                        </p:tav>
                                      </p:tavLst>
                                    </p:anim>
                                  </p:childTnLst>
                                </p:cTn>
                              </p:par>
                            </p:childTnLst>
                          </p:cTn>
                        </p:par>
                        <p:par>
                          <p:cTn id="51" fill="hold">
                            <p:stCondLst>
                              <p:cond delay="1000"/>
                            </p:stCondLst>
                            <p:childTnLst>
                              <p:par>
                                <p:cTn id="52" presetID="2" presetClass="entr" presetSubtype="4" fill="hold" grpId="0" nodeType="afterEffect">
                                  <p:stCondLst>
                                    <p:cond delay="0"/>
                                  </p:stCondLst>
                                  <p:iterate>
                                    <p:tmAbs val="0"/>
                                  </p:iterate>
                                  <p:childTnLst>
                                    <p:set>
                                      <p:cBhvr>
                                        <p:cTn id="53" fill="hold"/>
                                        <p:tgtEl>
                                          <p:spTgt spid="213">
                                            <p:txEl>
                                              <p:pRg st="8" end="8"/>
                                            </p:txEl>
                                          </p:spTgt>
                                        </p:tgtEl>
                                        <p:attrNameLst>
                                          <p:attrName>style.visibility</p:attrName>
                                        </p:attrNameLst>
                                      </p:cBhvr>
                                      <p:to>
                                        <p:strVal val="visible"/>
                                      </p:to>
                                    </p:set>
                                    <p:anim calcmode="lin" valueType="num">
                                      <p:cBhvr>
                                        <p:cTn id="54" dur="500" fill="hold"/>
                                        <p:tgtEl>
                                          <p:spTgt spid="213">
                                            <p:txEl>
                                              <p:pRg st="8" end="8"/>
                                            </p:txEl>
                                          </p:spTgt>
                                        </p:tgtEl>
                                        <p:attrNameLst>
                                          <p:attrName>ppt_x</p:attrName>
                                        </p:attrNameLst>
                                      </p:cBhvr>
                                      <p:tavLst>
                                        <p:tav tm="0">
                                          <p:val>
                                            <p:strVal val="#ppt_x"/>
                                          </p:val>
                                        </p:tav>
                                        <p:tav tm="100000">
                                          <p:val>
                                            <p:strVal val="#ppt_x"/>
                                          </p:val>
                                        </p:tav>
                                      </p:tavLst>
                                    </p:anim>
                                    <p:anim calcmode="lin" valueType="num">
                                      <p:cBhvr>
                                        <p:cTn id="55" dur="500" fill="hold"/>
                                        <p:tgtEl>
                                          <p:spTgt spid="213">
                                            <p:txEl>
                                              <p:pRg st="8" end="8"/>
                                            </p:txEl>
                                          </p:spTgt>
                                        </p:tgtEl>
                                        <p:attrNameLst>
                                          <p:attrName>ppt_y</p:attrName>
                                        </p:attrNameLst>
                                      </p:cBhvr>
                                      <p:tavLst>
                                        <p:tav tm="0">
                                          <p:val>
                                            <p:strVal val="1+#ppt_h/2"/>
                                          </p:val>
                                        </p:tav>
                                        <p:tav tm="100000">
                                          <p:val>
                                            <p:strVal val="#ppt_y"/>
                                          </p:val>
                                        </p:tav>
                                      </p:tavLst>
                                    </p:anim>
                                  </p:childTnLst>
                                </p:cTn>
                              </p:par>
                            </p:childTnLst>
                          </p:cTn>
                        </p:par>
                        <p:par>
                          <p:cTn id="56" fill="hold">
                            <p:stCondLst>
                              <p:cond delay="1500"/>
                            </p:stCondLst>
                            <p:childTnLst>
                              <p:par>
                                <p:cTn id="57" presetID="2" presetClass="entr" presetSubtype="4" fill="hold" grpId="0" nodeType="afterEffect">
                                  <p:stCondLst>
                                    <p:cond delay="0"/>
                                  </p:stCondLst>
                                  <p:iterate>
                                    <p:tmAbs val="0"/>
                                  </p:iterate>
                                  <p:childTnLst>
                                    <p:set>
                                      <p:cBhvr>
                                        <p:cTn id="58" fill="hold"/>
                                        <p:tgtEl>
                                          <p:spTgt spid="213">
                                            <p:txEl>
                                              <p:pRg st="9" end="9"/>
                                            </p:txEl>
                                          </p:spTgt>
                                        </p:tgtEl>
                                        <p:attrNameLst>
                                          <p:attrName>style.visibility</p:attrName>
                                        </p:attrNameLst>
                                      </p:cBhvr>
                                      <p:to>
                                        <p:strVal val="visible"/>
                                      </p:to>
                                    </p:set>
                                    <p:anim calcmode="lin" valueType="num">
                                      <p:cBhvr>
                                        <p:cTn id="59" dur="500" fill="hold"/>
                                        <p:tgtEl>
                                          <p:spTgt spid="213">
                                            <p:txEl>
                                              <p:pRg st="9" end="9"/>
                                            </p:txEl>
                                          </p:spTgt>
                                        </p:tgtEl>
                                        <p:attrNameLst>
                                          <p:attrName>ppt_x</p:attrName>
                                        </p:attrNameLst>
                                      </p:cBhvr>
                                      <p:tavLst>
                                        <p:tav tm="0">
                                          <p:val>
                                            <p:strVal val="#ppt_x"/>
                                          </p:val>
                                        </p:tav>
                                        <p:tav tm="100000">
                                          <p:val>
                                            <p:strVal val="#ppt_x"/>
                                          </p:val>
                                        </p:tav>
                                      </p:tavLst>
                                    </p:anim>
                                    <p:anim calcmode="lin" valueType="num">
                                      <p:cBhvr>
                                        <p:cTn id="60" dur="500" fill="hold"/>
                                        <p:tgtEl>
                                          <p:spTgt spid="21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iterate>
                                    <p:tmAbs val="0"/>
                                  </p:iterate>
                                  <p:childTnLst>
                                    <p:set>
                                      <p:cBhvr>
                                        <p:cTn id="64" fill="hold"/>
                                        <p:tgtEl>
                                          <p:spTgt spid="213">
                                            <p:txEl>
                                              <p:pRg st="10" end="10"/>
                                            </p:txEl>
                                          </p:spTgt>
                                        </p:tgtEl>
                                        <p:attrNameLst>
                                          <p:attrName>style.visibility</p:attrName>
                                        </p:attrNameLst>
                                      </p:cBhvr>
                                      <p:to>
                                        <p:strVal val="visible"/>
                                      </p:to>
                                    </p:set>
                                    <p:anim calcmode="lin" valueType="num">
                                      <p:cBhvr>
                                        <p:cTn id="65" dur="500" fill="hold"/>
                                        <p:tgtEl>
                                          <p:spTgt spid="213">
                                            <p:txEl>
                                              <p:pRg st="10" end="10"/>
                                            </p:txEl>
                                          </p:spTgt>
                                        </p:tgtEl>
                                        <p:attrNameLst>
                                          <p:attrName>ppt_x</p:attrName>
                                        </p:attrNameLst>
                                      </p:cBhvr>
                                      <p:tavLst>
                                        <p:tav tm="0">
                                          <p:val>
                                            <p:strVal val="#ppt_x"/>
                                          </p:val>
                                        </p:tav>
                                        <p:tav tm="100000">
                                          <p:val>
                                            <p:strVal val="#ppt_x"/>
                                          </p:val>
                                        </p:tav>
                                      </p:tavLst>
                                    </p:anim>
                                    <p:anim calcmode="lin" valueType="num">
                                      <p:cBhvr>
                                        <p:cTn id="66" dur="500" fill="hold"/>
                                        <p:tgtEl>
                                          <p:spTgt spid="21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iterate>
                                    <p:tmAbs val="0"/>
                                  </p:iterate>
                                  <p:childTnLst>
                                    <p:set>
                                      <p:cBhvr>
                                        <p:cTn id="70" fill="hold"/>
                                        <p:tgtEl>
                                          <p:spTgt spid="213">
                                            <p:txEl>
                                              <p:pRg st="11" end="11"/>
                                            </p:txEl>
                                          </p:spTgt>
                                        </p:tgtEl>
                                        <p:attrNameLst>
                                          <p:attrName>style.visibility</p:attrName>
                                        </p:attrNameLst>
                                      </p:cBhvr>
                                      <p:to>
                                        <p:strVal val="visible"/>
                                      </p:to>
                                    </p:set>
                                    <p:anim calcmode="lin" valueType="num">
                                      <p:cBhvr>
                                        <p:cTn id="71" dur="500" fill="hold"/>
                                        <p:tgtEl>
                                          <p:spTgt spid="213">
                                            <p:txEl>
                                              <p:pRg st="11" end="11"/>
                                            </p:txEl>
                                          </p:spTgt>
                                        </p:tgtEl>
                                        <p:attrNameLst>
                                          <p:attrName>ppt_x</p:attrName>
                                        </p:attrNameLst>
                                      </p:cBhvr>
                                      <p:tavLst>
                                        <p:tav tm="0">
                                          <p:val>
                                            <p:strVal val="#ppt_x"/>
                                          </p:val>
                                        </p:tav>
                                        <p:tav tm="100000">
                                          <p:val>
                                            <p:strVal val="#ppt_x"/>
                                          </p:val>
                                        </p:tav>
                                      </p:tavLst>
                                    </p:anim>
                                    <p:anim calcmode="lin" valueType="num">
                                      <p:cBhvr>
                                        <p:cTn id="72" dur="500" fill="hold"/>
                                        <p:tgtEl>
                                          <p:spTgt spid="21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build="p" bldLvl="5"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Title 1"/>
          <p:cNvSpPr txBox="1">
            <a:spLocks noGrp="1"/>
          </p:cNvSpPr>
          <p:nvPr>
            <p:ph type="title"/>
          </p:nvPr>
        </p:nvSpPr>
        <p:spPr>
          <a:xfrm>
            <a:off x="321523" y="639387"/>
            <a:ext cx="7886701" cy="652729"/>
          </a:xfrm>
          <a:prstGeom prst="rect">
            <a:avLst/>
          </a:prstGeom>
        </p:spPr>
        <p:txBody>
          <a:bodyPr/>
          <a:lstStyle>
            <a:lvl1pPr defTabSz="749808">
              <a:defRPr sz="3600"/>
            </a:lvl1pPr>
          </a:lstStyle>
          <a:p>
            <a:r>
              <a:t>Registration in Excel</a:t>
            </a:r>
          </a:p>
        </p:txBody>
      </p:sp>
      <p:sp>
        <p:nvSpPr>
          <p:cNvPr id="216" name="TextBox 6"/>
          <p:cNvSpPr txBox="1"/>
          <p:nvPr/>
        </p:nvSpPr>
        <p:spPr>
          <a:xfrm>
            <a:off x="2757938" y="1430290"/>
            <a:ext cx="5394965" cy="3330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a:latin typeface="+mn-lt"/>
                <a:ea typeface="+mn-ea"/>
                <a:cs typeface="+mn-cs"/>
                <a:sym typeface="Calibri"/>
              </a:defRPr>
            </a:lvl1pPr>
          </a:lstStyle>
          <a:p>
            <a:r>
              <a:t>Please enter your name, email etc. here.</a:t>
            </a:r>
          </a:p>
        </p:txBody>
      </p:sp>
      <p:sp>
        <p:nvSpPr>
          <p:cNvPr id="217" name="Rectangle 2"/>
          <p:cNvSpPr txBox="1"/>
          <p:nvPr/>
        </p:nvSpPr>
        <p:spPr>
          <a:xfrm>
            <a:off x="3176300" y="1768957"/>
            <a:ext cx="2948880" cy="4616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nchor="t">
            <a:spAutoFit/>
          </a:bodyPr>
          <a:lstStyle>
            <a:lvl1pPr>
              <a:defRPr sz="2400">
                <a:latin typeface="Proxima Nova"/>
                <a:ea typeface="Proxima Nova"/>
                <a:cs typeface="Proxima Nova"/>
                <a:sym typeface="Proxima Nova"/>
              </a:defRPr>
            </a:lvl1pPr>
          </a:lstStyle>
          <a:p>
            <a:r>
              <a:rPr lang="en-US" dirty="0"/>
              <a:t>http://tiny.cc/qp90vz</a:t>
            </a:r>
          </a:p>
        </p:txBody>
      </p:sp>
      <p:pic>
        <p:nvPicPr>
          <p:cNvPr id="218" name="Graphic 4" descr="Graphic 4"/>
          <p:cNvPicPr>
            <a:picLocks noChangeAspect="1"/>
          </p:cNvPicPr>
          <p:nvPr/>
        </p:nvPicPr>
        <p:blipFill>
          <a:blip r:embed="rId2"/>
          <a:stretch>
            <a:fillRect/>
          </a:stretch>
        </p:blipFill>
        <p:spPr>
          <a:xfrm>
            <a:off x="1018903" y="5296663"/>
            <a:ext cx="914401" cy="914405"/>
          </a:xfrm>
          <a:prstGeom prst="rect">
            <a:avLst/>
          </a:prstGeom>
          <a:ln w="12700">
            <a:miter lim="400000"/>
          </a:ln>
        </p:spPr>
      </p:pic>
      <p:grpSp>
        <p:nvGrpSpPr>
          <p:cNvPr id="221" name="Speech Bubble: Oval 8"/>
          <p:cNvGrpSpPr/>
          <p:nvPr/>
        </p:nvGrpSpPr>
        <p:grpSpPr>
          <a:xfrm>
            <a:off x="2667888" y="2448128"/>
            <a:ext cx="5921329" cy="4054495"/>
            <a:chOff x="-1" y="-642453"/>
            <a:chExt cx="5280685" cy="3803676"/>
          </a:xfrm>
        </p:grpSpPr>
        <p:sp>
          <p:nvSpPr>
            <p:cNvPr id="219" name="Quote Bubble"/>
            <p:cNvSpPr/>
            <p:nvPr/>
          </p:nvSpPr>
          <p:spPr>
            <a:xfrm>
              <a:off x="-1" y="-642453"/>
              <a:ext cx="5280685" cy="3803676"/>
            </a:xfrm>
            <a:prstGeom prst="wedgeEllipseCallout">
              <a:avLst>
                <a:gd name="adj1" fmla="val -61671"/>
                <a:gd name="adj2" fmla="val 21826"/>
              </a:avLst>
            </a:prstGeom>
            <a:solidFill>
              <a:srgbClr val="FFFFFF"/>
            </a:solidFill>
            <a:ln w="12700" cap="flat">
              <a:solidFill>
                <a:srgbClr val="000000"/>
              </a:solidFill>
              <a:prstDash val="solid"/>
              <a:miter lim="800000"/>
            </a:ln>
            <a:effectLst/>
          </p:spPr>
          <p:txBody>
            <a:bodyPr wrap="square" lIns="45718" tIns="45718" rIns="45718" bIns="45718" numCol="1" anchor="ctr">
              <a:noAutofit/>
            </a:bodyPr>
            <a:lstStyle/>
            <a:p>
              <a:pPr algn="ctr">
                <a:defRPr sz="1400">
                  <a:latin typeface="+mn-lt"/>
                  <a:ea typeface="+mn-ea"/>
                  <a:cs typeface="+mn-cs"/>
                  <a:sym typeface="Calibri"/>
                </a:defRPr>
              </a:pPr>
              <a:endParaRPr/>
            </a:p>
          </p:txBody>
        </p:sp>
        <p:sp>
          <p:nvSpPr>
            <p:cNvPr id="220" name="Note, the URL works on desktops.…"/>
            <p:cNvSpPr txBox="1"/>
            <p:nvPr/>
          </p:nvSpPr>
          <p:spPr>
            <a:xfrm>
              <a:off x="889785" y="-441984"/>
              <a:ext cx="3382004" cy="109719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algn="ctr">
                <a:defRPr sz="1400">
                  <a:latin typeface="+mn-lt"/>
                  <a:ea typeface="+mn-ea"/>
                  <a:cs typeface="+mn-cs"/>
                  <a:sym typeface="Calibri"/>
                </a:defRPr>
              </a:pPr>
              <a:r>
                <a:t>Note, the URL works on desktops. </a:t>
              </a:r>
              <a:endParaRPr>
                <a:solidFill>
                  <a:srgbClr val="FFFFFF"/>
                </a:solidFill>
              </a:endParaRPr>
            </a:p>
            <a:p>
              <a:pPr algn="ctr">
                <a:defRPr sz="1400">
                  <a:latin typeface="+mn-lt"/>
                  <a:ea typeface="+mn-ea"/>
                  <a:cs typeface="+mn-cs"/>
                  <a:sym typeface="Calibri"/>
                </a:defRPr>
              </a:pPr>
              <a:r>
                <a:t>On mobile devices you will NOT be able to enter your data if you are not signed-in with some Microsoft Account!!!</a:t>
              </a:r>
              <a:endParaRPr>
                <a:solidFill>
                  <a:srgbClr val="FFFFFF"/>
                </a:solidFill>
              </a:endParaRPr>
            </a:p>
            <a:p>
              <a:pPr algn="ctr">
                <a:defRPr sz="1400">
                  <a:solidFill>
                    <a:srgbClr val="FFFFFF"/>
                  </a:solidFill>
                  <a:latin typeface="+mn-lt"/>
                  <a:ea typeface="+mn-ea"/>
                  <a:cs typeface="+mn-cs"/>
                  <a:sym typeface="Calibri"/>
                </a:defRPr>
              </a:pPr>
              <a:endParaRPr>
                <a:solidFill>
                  <a:srgbClr val="FFFFFF"/>
                </a:solidFill>
              </a:endParaRPr>
            </a:p>
          </p:txBody>
        </p:sp>
      </p:grpSp>
      <p:pic>
        <p:nvPicPr>
          <p:cNvPr id="2" name="Picture 2" descr="Qr code&#10;&#10;Description automatically generated">
            <a:extLst>
              <a:ext uri="{FF2B5EF4-FFF2-40B4-BE49-F238E27FC236}">
                <a16:creationId xmlns:a16="http://schemas.microsoft.com/office/drawing/2014/main" id="{254AE194-EA56-6EF6-887B-57245664A1F0}"/>
              </a:ext>
            </a:extLst>
          </p:cNvPr>
          <p:cNvPicPr>
            <a:picLocks noChangeAspect="1"/>
          </p:cNvPicPr>
          <p:nvPr/>
        </p:nvPicPr>
        <p:blipFill>
          <a:blip r:embed="rId3"/>
          <a:stretch>
            <a:fillRect/>
          </a:stretch>
        </p:blipFill>
        <p:spPr>
          <a:xfrm>
            <a:off x="4429845" y="3719072"/>
            <a:ext cx="2455050" cy="24550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Title 1"/>
          <p:cNvSpPr txBox="1">
            <a:spLocks noGrp="1"/>
          </p:cNvSpPr>
          <p:nvPr>
            <p:ph type="title"/>
          </p:nvPr>
        </p:nvSpPr>
        <p:spPr>
          <a:xfrm>
            <a:off x="1041124" y="204983"/>
            <a:ext cx="7886701" cy="652729"/>
          </a:xfrm>
          <a:prstGeom prst="rect">
            <a:avLst/>
          </a:prstGeom>
        </p:spPr>
        <p:txBody>
          <a:bodyPr/>
          <a:lstStyle>
            <a:lvl1pPr defTabSz="749808">
              <a:defRPr sz="3600"/>
            </a:lvl1pPr>
          </a:lstStyle>
          <a:p>
            <a:r>
              <a:t>Register on Linked-In</a:t>
            </a:r>
          </a:p>
        </p:txBody>
      </p:sp>
      <p:pic>
        <p:nvPicPr>
          <p:cNvPr id="225" name="Picture 4" descr="Picture 4"/>
          <p:cNvPicPr>
            <a:picLocks noChangeAspect="1"/>
          </p:cNvPicPr>
          <p:nvPr/>
        </p:nvPicPr>
        <p:blipFill>
          <a:blip r:embed="rId2"/>
          <a:stretch>
            <a:fillRect/>
          </a:stretch>
        </p:blipFill>
        <p:spPr>
          <a:xfrm>
            <a:off x="-4735997" y="6005609"/>
            <a:ext cx="9144001" cy="1794232"/>
          </a:xfrm>
          <a:prstGeom prst="rect">
            <a:avLst/>
          </a:prstGeom>
          <a:ln w="12700">
            <a:miter lim="400000"/>
          </a:ln>
        </p:spPr>
      </p:pic>
      <p:sp>
        <p:nvSpPr>
          <p:cNvPr id="226" name="Rectangle 5"/>
          <p:cNvSpPr txBox="1"/>
          <p:nvPr/>
        </p:nvSpPr>
        <p:spPr>
          <a:xfrm>
            <a:off x="2545320" y="993119"/>
            <a:ext cx="2676891" cy="3330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a:defRPr u="sng">
                <a:solidFill>
                  <a:srgbClr val="0000FF"/>
                </a:solidFill>
                <a:uFill>
                  <a:solidFill>
                    <a:srgbClr val="0000FF"/>
                  </a:solidFill>
                </a:uFill>
                <a:latin typeface="+mn-lt"/>
                <a:ea typeface="+mn-ea"/>
                <a:cs typeface="+mn-cs"/>
                <a:sym typeface="Calibri"/>
              </a:defRPr>
            </a:pPr>
            <a:r>
              <a:rPr>
                <a:hlinkClick r:id="rId3"/>
              </a:rPr>
              <a:t>https://www.linkedin.com/</a:t>
            </a:r>
            <a:r>
              <a:rPr u="none">
                <a:solidFill>
                  <a:srgbClr val="000000"/>
                </a:solidFill>
                <a:uFillTx/>
              </a:rPr>
              <a:t> </a:t>
            </a:r>
          </a:p>
        </p:txBody>
      </p:sp>
      <p:pic>
        <p:nvPicPr>
          <p:cNvPr id="227" name="Picture 6" descr="Picture 6"/>
          <p:cNvPicPr>
            <a:picLocks noChangeAspect="1"/>
          </p:cNvPicPr>
          <p:nvPr/>
        </p:nvPicPr>
        <p:blipFill>
          <a:blip r:embed="rId4"/>
          <a:stretch>
            <a:fillRect/>
          </a:stretch>
        </p:blipFill>
        <p:spPr>
          <a:xfrm>
            <a:off x="670890" y="1572529"/>
            <a:ext cx="7116420" cy="417330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Title 1"/>
          <p:cNvSpPr txBox="1">
            <a:spLocks noGrp="1"/>
          </p:cNvSpPr>
          <p:nvPr>
            <p:ph type="title"/>
          </p:nvPr>
        </p:nvSpPr>
        <p:spPr>
          <a:xfrm>
            <a:off x="628650" y="742692"/>
            <a:ext cx="7886700" cy="652726"/>
          </a:xfrm>
          <a:prstGeom prst="rect">
            <a:avLst/>
          </a:prstGeom>
        </p:spPr>
        <p:txBody>
          <a:bodyPr/>
          <a:lstStyle>
            <a:lvl1pPr defTabSz="749808">
              <a:defRPr sz="3600"/>
            </a:lvl1pPr>
          </a:lstStyle>
          <a:p>
            <a:r>
              <a:t>Invite us</a:t>
            </a:r>
          </a:p>
        </p:txBody>
      </p:sp>
      <p:sp>
        <p:nvSpPr>
          <p:cNvPr id="230" name="Content Placeholder 2"/>
          <p:cNvSpPr txBox="1">
            <a:spLocks noGrp="1"/>
          </p:cNvSpPr>
          <p:nvPr>
            <p:ph type="body" idx="1"/>
          </p:nvPr>
        </p:nvSpPr>
        <p:spPr>
          <a:xfrm>
            <a:off x="628650" y="1492337"/>
            <a:ext cx="7886700" cy="4389352"/>
          </a:xfrm>
          <a:prstGeom prst="rect">
            <a:avLst/>
          </a:prstGeom>
        </p:spPr>
        <p:txBody>
          <a:bodyPr lIns="45718" tIns="45718" rIns="45718" bIns="45718" anchor="t">
            <a:normAutofit/>
          </a:bodyPr>
          <a:lstStyle/>
          <a:p>
            <a:pPr>
              <a:buBlip>
                <a:blip r:embed="rId2"/>
              </a:buBlip>
            </a:pPr>
            <a:r>
              <a:rPr dirty="0"/>
              <a:t>Damir Dobric</a:t>
            </a:r>
          </a:p>
          <a:p>
            <a:r>
              <a:rPr lang="en-US" dirty="0" err="1"/>
              <a:t>Paween</a:t>
            </a:r>
            <a:r>
              <a:rPr lang="en-US" dirty="0"/>
              <a:t> </a:t>
            </a:r>
            <a:r>
              <a:rPr lang="en-US" dirty="0" err="1"/>
              <a:t>Pongsomboon</a:t>
            </a:r>
            <a:endParaRPr lang="en-US"/>
          </a:p>
          <a:p>
            <a:pPr>
              <a:buBlip>
                <a:blip r:embed="rId2"/>
              </a:buBlip>
            </a:pPr>
            <a:r>
              <a:rPr dirty="0"/>
              <a:t>Sabin </a:t>
            </a:r>
            <a:r>
              <a:rPr lang="en-US" dirty="0"/>
              <a:t>Bir</a:t>
            </a:r>
            <a:endParaRPr dirty="0"/>
          </a:p>
        </p:txBody>
      </p:sp>
      <p:pic>
        <p:nvPicPr>
          <p:cNvPr id="231" name="Picture 3" descr="Picture 3"/>
          <p:cNvPicPr>
            <a:picLocks noChangeAspect="1"/>
          </p:cNvPicPr>
          <p:nvPr/>
        </p:nvPicPr>
        <p:blipFill>
          <a:blip r:embed="rId3"/>
          <a:stretch>
            <a:fillRect/>
          </a:stretch>
        </p:blipFill>
        <p:spPr>
          <a:xfrm>
            <a:off x="1366556" y="3738000"/>
            <a:ext cx="6115054" cy="1533530"/>
          </a:xfrm>
          <a:prstGeom prst="rect">
            <a:avLst/>
          </a:prstGeom>
          <a:ln w="12700">
            <a:miter lim="400000"/>
          </a:ln>
        </p:spPr>
      </p:pic>
      <p:sp>
        <p:nvSpPr>
          <p:cNvPr id="232" name="Straight Arrow Connector 5"/>
          <p:cNvSpPr/>
          <p:nvPr/>
        </p:nvSpPr>
        <p:spPr>
          <a:xfrm flipH="1">
            <a:off x="2675962" y="3140104"/>
            <a:ext cx="1351127" cy="869399"/>
          </a:xfrm>
          <a:prstGeom prst="line">
            <a:avLst/>
          </a:prstGeom>
          <a:ln w="47625">
            <a:solidFill>
              <a:schemeClr val="accent1"/>
            </a:solidFill>
            <a:miter/>
            <a:tailEnd type="triangle"/>
          </a:ln>
        </p:spPr>
        <p:txBody>
          <a:bodyPr lIns="45718" tIns="45718" rIns="45718" bIns="45718"/>
          <a:lstStyle/>
          <a:p>
            <a:endParaRP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itle 1"/>
          <p:cNvSpPr txBox="1">
            <a:spLocks noGrp="1"/>
          </p:cNvSpPr>
          <p:nvPr>
            <p:ph type="title"/>
          </p:nvPr>
        </p:nvSpPr>
        <p:spPr>
          <a:xfrm>
            <a:off x="628650" y="694667"/>
            <a:ext cx="7886700" cy="652726"/>
          </a:xfrm>
          <a:prstGeom prst="rect">
            <a:avLst/>
          </a:prstGeom>
        </p:spPr>
        <p:txBody>
          <a:bodyPr/>
          <a:lstStyle>
            <a:lvl1pPr defTabSz="822958">
              <a:defRPr sz="3600"/>
            </a:lvl1pPr>
          </a:lstStyle>
          <a:p>
            <a:r>
              <a:t>We will send you invite for group</a:t>
            </a:r>
          </a:p>
        </p:txBody>
      </p:sp>
      <p:pic>
        <p:nvPicPr>
          <p:cNvPr id="2" name="Picture 2">
            <a:extLst>
              <a:ext uri="{FF2B5EF4-FFF2-40B4-BE49-F238E27FC236}">
                <a16:creationId xmlns:a16="http://schemas.microsoft.com/office/drawing/2014/main" id="{31F6E010-0741-3313-A9DC-6B485FD5EF13}"/>
              </a:ext>
            </a:extLst>
          </p:cNvPr>
          <p:cNvPicPr>
            <a:picLocks noChangeAspect="1"/>
          </p:cNvPicPr>
          <p:nvPr/>
        </p:nvPicPr>
        <p:blipFill>
          <a:blip r:embed="rId2"/>
          <a:stretch>
            <a:fillRect/>
          </a:stretch>
        </p:blipFill>
        <p:spPr>
          <a:xfrm>
            <a:off x="731904" y="1835043"/>
            <a:ext cx="6623636" cy="342803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Title 1"/>
          <p:cNvSpPr txBox="1">
            <a:spLocks noGrp="1"/>
          </p:cNvSpPr>
          <p:nvPr>
            <p:ph type="title"/>
          </p:nvPr>
        </p:nvSpPr>
        <p:spPr>
          <a:xfrm>
            <a:off x="323527" y="577436"/>
            <a:ext cx="7886701" cy="652729"/>
          </a:xfrm>
          <a:prstGeom prst="rect">
            <a:avLst/>
          </a:prstGeom>
        </p:spPr>
        <p:txBody>
          <a:bodyPr/>
          <a:lstStyle>
            <a:lvl1pPr defTabSz="749808">
              <a:defRPr sz="3600"/>
            </a:lvl1pPr>
          </a:lstStyle>
          <a:p>
            <a:r>
              <a:t>How to reach me?</a:t>
            </a:r>
          </a:p>
        </p:txBody>
      </p:sp>
      <p:sp>
        <p:nvSpPr>
          <p:cNvPr id="238" name="Content Placeholder 2"/>
          <p:cNvSpPr txBox="1">
            <a:spLocks noGrp="1"/>
          </p:cNvSpPr>
          <p:nvPr>
            <p:ph type="body" idx="1"/>
          </p:nvPr>
        </p:nvSpPr>
        <p:spPr>
          <a:xfrm>
            <a:off x="323528" y="1412772"/>
            <a:ext cx="8409146" cy="4133064"/>
          </a:xfrm>
          <a:prstGeom prst="rect">
            <a:avLst/>
          </a:prstGeom>
        </p:spPr>
        <p:txBody>
          <a:bodyPr/>
          <a:lstStyle/>
          <a:p>
            <a:pPr marL="210311" indent="-210311" defTabSz="841247">
              <a:lnSpc>
                <a:spcPct val="81000"/>
              </a:lnSpc>
              <a:spcBef>
                <a:spcPts val="900"/>
              </a:spcBef>
              <a:buBlip>
                <a:blip r:embed="rId2"/>
              </a:buBlip>
              <a:defRPr sz="1800"/>
            </a:pPr>
            <a:r>
              <a:t>I do </a:t>
            </a:r>
            <a:r>
              <a:rPr u="sng"/>
              <a:t>not</a:t>
            </a:r>
            <a:r>
              <a:t> have an office at the university.</a:t>
            </a:r>
            <a:br/>
            <a:r>
              <a:t>I’ll be mostly at 14.00h Mondays in the meeting room.</a:t>
            </a:r>
          </a:p>
          <a:p>
            <a:pPr marL="210311" indent="-210311" defTabSz="841247">
              <a:lnSpc>
                <a:spcPct val="81000"/>
              </a:lnSpc>
              <a:spcBef>
                <a:spcPts val="900"/>
              </a:spcBef>
              <a:buBlip>
                <a:blip r:embed="rId2"/>
              </a:buBlip>
              <a:defRPr sz="1800"/>
            </a:pPr>
            <a:r>
              <a:t>You can reach me almost every day/night including weekend!</a:t>
            </a:r>
          </a:p>
          <a:p>
            <a:pPr marL="210311" indent="-210311" defTabSz="841247">
              <a:lnSpc>
                <a:spcPct val="81000"/>
              </a:lnSpc>
              <a:spcBef>
                <a:spcPts val="900"/>
              </a:spcBef>
              <a:buBlip>
                <a:blip r:embed="rId2"/>
              </a:buBlip>
              <a:defRPr sz="1800"/>
            </a:pPr>
            <a:r>
              <a:t>Use my Linked-In contact for urgent and </a:t>
            </a:r>
            <a:r>
              <a:rPr u="sng"/>
              <a:t>private</a:t>
            </a:r>
            <a:r>
              <a:t> questions.</a:t>
            </a:r>
            <a:br/>
            <a:r>
              <a:t>Don’t contact me directly for general questions, which all other might be interested on.</a:t>
            </a:r>
          </a:p>
          <a:p>
            <a:pPr marL="210311" indent="-210311" defTabSz="841247">
              <a:lnSpc>
                <a:spcPct val="81000"/>
              </a:lnSpc>
              <a:spcBef>
                <a:spcPts val="900"/>
              </a:spcBef>
              <a:buBlip>
                <a:blip r:embed="rId2"/>
              </a:buBlip>
              <a:defRPr sz="1800"/>
            </a:pPr>
            <a:r>
              <a:t>For all other project and course related questions </a:t>
            </a:r>
            <a:br/>
            <a:r>
              <a:t> </a:t>
            </a:r>
            <a:r>
              <a:rPr u="sng"/>
              <a:t>use linked-in timeline or github issues.</a:t>
            </a:r>
          </a:p>
          <a:p>
            <a:pPr marL="210311" indent="-210311" defTabSz="841247">
              <a:lnSpc>
                <a:spcPct val="81000"/>
              </a:lnSpc>
              <a:spcBef>
                <a:spcPts val="900"/>
              </a:spcBef>
              <a:buBlip>
                <a:blip r:embed="rId2"/>
              </a:buBlip>
              <a:defRPr sz="1800"/>
            </a:pPr>
            <a:r>
              <a:t>You can follow me on twitter: </a:t>
            </a:r>
            <a:br/>
            <a:r>
              <a:rPr u="sng">
                <a:solidFill>
                  <a:srgbClr val="0000FF"/>
                </a:solidFill>
                <a:uFill>
                  <a:solidFill>
                    <a:srgbClr val="0000FF"/>
                  </a:solidFill>
                </a:uFill>
                <a:hlinkClick r:id="rId3"/>
              </a:rPr>
              <a:t>https://twitter.com/ddobric</a:t>
            </a:r>
          </a:p>
          <a:p>
            <a:pPr marL="210311" indent="-210311" defTabSz="841247">
              <a:lnSpc>
                <a:spcPct val="81000"/>
              </a:lnSpc>
              <a:spcBef>
                <a:spcPts val="900"/>
              </a:spcBef>
              <a:buBlip>
                <a:blip r:embed="rId2"/>
              </a:buBlip>
              <a:defRPr sz="1800"/>
            </a:pPr>
            <a:r>
              <a:t>You can follow me on my blog: </a:t>
            </a:r>
            <a:r>
              <a:rPr u="sng">
                <a:solidFill>
                  <a:srgbClr val="0000FF"/>
                </a:solidFill>
                <a:uFill>
                  <a:solidFill>
                    <a:srgbClr val="0000FF"/>
                  </a:solidFill>
                </a:uFill>
              </a:rPr>
              <a:t>http://developers.de/</a:t>
            </a:r>
          </a:p>
          <a:p>
            <a:pPr marL="210311" indent="-210311" defTabSz="841247">
              <a:lnSpc>
                <a:spcPct val="81000"/>
              </a:lnSpc>
              <a:spcBef>
                <a:spcPts val="900"/>
              </a:spcBef>
              <a:buBlip>
                <a:blip r:embed="rId2"/>
              </a:buBlip>
              <a:defRPr sz="1800" u="sng">
                <a:solidFill>
                  <a:srgbClr val="0000FF"/>
                </a:solidFill>
                <a:uFill>
                  <a:solidFill>
                    <a:srgbClr val="0000FF"/>
                  </a:solidFill>
                </a:uFill>
              </a:defRPr>
            </a:pPr>
            <a:r>
              <a:t>https://damirdobric.me</a:t>
            </a:r>
          </a:p>
          <a:p>
            <a:pPr marL="210311" indent="-210311" defTabSz="841247">
              <a:lnSpc>
                <a:spcPct val="81000"/>
              </a:lnSpc>
              <a:spcBef>
                <a:spcPts val="900"/>
              </a:spcBef>
              <a:buBlip>
                <a:blip r:embed="rId2"/>
              </a:buBlip>
              <a:defRPr sz="1800"/>
            </a:pPr>
            <a:r>
              <a:t>Azure Meetup Frankfurt:</a:t>
            </a:r>
            <a:br/>
            <a:r>
              <a:rPr u="sng">
                <a:solidFill>
                  <a:srgbClr val="0000FF"/>
                </a:solidFill>
                <a:uFill>
                  <a:solidFill>
                    <a:srgbClr val="0000FF"/>
                  </a:solidFill>
                </a:uFill>
                <a:hlinkClick r:id="rId4"/>
              </a:rPr>
              <a:t>https://www.meetup.com/Azure-Meetup-Frankfurt</a:t>
            </a: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Title 1"/>
          <p:cNvSpPr txBox="1">
            <a:spLocks noGrp="1"/>
          </p:cNvSpPr>
          <p:nvPr>
            <p:ph type="title"/>
          </p:nvPr>
        </p:nvSpPr>
        <p:spPr>
          <a:xfrm>
            <a:off x="628650" y="555406"/>
            <a:ext cx="7886700" cy="652726"/>
          </a:xfrm>
          <a:prstGeom prst="rect">
            <a:avLst/>
          </a:prstGeom>
        </p:spPr>
        <p:txBody>
          <a:bodyPr/>
          <a:lstStyle>
            <a:lvl1pPr defTabSz="749808">
              <a:defRPr sz="3600"/>
            </a:lvl1pPr>
          </a:lstStyle>
          <a:p>
            <a:r>
              <a:t>How the project is scored?</a:t>
            </a:r>
          </a:p>
        </p:txBody>
      </p:sp>
      <p:sp>
        <p:nvSpPr>
          <p:cNvPr id="241" name="Content Placeholder 2"/>
          <p:cNvSpPr txBox="1">
            <a:spLocks noGrp="1"/>
          </p:cNvSpPr>
          <p:nvPr>
            <p:ph type="body" idx="1"/>
          </p:nvPr>
        </p:nvSpPr>
        <p:spPr>
          <a:xfrm>
            <a:off x="628650" y="1382168"/>
            <a:ext cx="8179594" cy="4389352"/>
          </a:xfrm>
          <a:prstGeom prst="rect">
            <a:avLst/>
          </a:prstGeom>
        </p:spPr>
        <p:txBody>
          <a:bodyPr/>
          <a:lstStyle/>
          <a:p>
            <a:pPr>
              <a:buBlip>
                <a:blip r:embed="rId2"/>
              </a:buBlip>
            </a:pPr>
            <a:r>
              <a:t>Regularly and continuous learning through sprints (2 iterations per month)</a:t>
            </a:r>
          </a:p>
          <a:p>
            <a:pPr>
              <a:buBlip>
                <a:blip r:embed="rId2"/>
              </a:buBlip>
            </a:pPr>
            <a:r>
              <a:t>Your knowledge about .NET Core / C#</a:t>
            </a:r>
          </a:p>
          <a:p>
            <a:pPr>
              <a:buBlip>
                <a:blip r:embed="rId2"/>
              </a:buBlip>
            </a:pPr>
            <a:r>
              <a:t>Your solution must compile and run.</a:t>
            </a:r>
          </a:p>
          <a:p>
            <a:pPr>
              <a:buBlip>
                <a:blip r:embed="rId2"/>
              </a:buBlip>
            </a:pPr>
            <a:r>
              <a:t>UnitTests must be on green.</a:t>
            </a:r>
          </a:p>
          <a:p>
            <a:pPr>
              <a:buBlip>
                <a:blip r:embed="rId2"/>
              </a:buBlip>
            </a:pPr>
            <a:r>
              <a:t>If you run in unsolvable issues, you will not fail.</a:t>
            </a:r>
          </a:p>
          <a:p>
            <a:pPr>
              <a:buBlip>
                <a:blip r:embed="rId2"/>
              </a:buBlip>
            </a:pPr>
            <a:r>
              <a:t>If you want best score (&lt;2.0) you might work on github (public repository).</a:t>
            </a: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6"/>
          <p:cNvSpPr txBox="1"/>
          <p:nvPr/>
        </p:nvSpPr>
        <p:spPr>
          <a:xfrm>
            <a:off x="731521" y="720566"/>
            <a:ext cx="7955279" cy="10969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ctr">
              <a:defRPr sz="3200">
                <a:latin typeface="+mn-lt"/>
                <a:ea typeface="+mn-ea"/>
                <a:cs typeface="+mn-cs"/>
                <a:sym typeface="Calibri"/>
              </a:defRPr>
            </a:pPr>
            <a:r>
              <a:t>The rule No1</a:t>
            </a:r>
          </a:p>
          <a:p>
            <a:pPr algn="ctr">
              <a:defRPr sz="4000" u="sng">
                <a:latin typeface="+mn-lt"/>
                <a:ea typeface="+mn-ea"/>
                <a:cs typeface="+mn-cs"/>
                <a:sym typeface="Calibri"/>
              </a:defRPr>
            </a:pPr>
            <a:r>
              <a:t>Keep your camera on</a:t>
            </a:r>
          </a:p>
        </p:txBody>
      </p:sp>
      <p:pic>
        <p:nvPicPr>
          <p:cNvPr id="140" name="Graphic 8" descr="Graphic 8"/>
          <p:cNvPicPr>
            <a:picLocks noChangeAspect="1"/>
          </p:cNvPicPr>
          <p:nvPr/>
        </p:nvPicPr>
        <p:blipFill>
          <a:blip r:embed="rId2"/>
          <a:stretch>
            <a:fillRect/>
          </a:stretch>
        </p:blipFill>
        <p:spPr>
          <a:xfrm>
            <a:off x="4251961" y="2233135"/>
            <a:ext cx="914401" cy="914401"/>
          </a:xfrm>
          <a:prstGeom prst="rect">
            <a:avLst/>
          </a:prstGeom>
          <a:ln w="12700">
            <a:miter lim="400000"/>
          </a:ln>
        </p:spPr>
      </p:pic>
      <p:pic>
        <p:nvPicPr>
          <p:cNvPr id="141" name="Picture 2" descr="Picture 2"/>
          <p:cNvPicPr>
            <a:picLocks noChangeAspect="1"/>
          </p:cNvPicPr>
          <p:nvPr/>
        </p:nvPicPr>
        <p:blipFill>
          <a:blip r:embed="rId3"/>
          <a:stretch>
            <a:fillRect/>
          </a:stretch>
        </p:blipFill>
        <p:spPr>
          <a:xfrm>
            <a:off x="3413761" y="4375308"/>
            <a:ext cx="2590801" cy="1762130"/>
          </a:xfrm>
          <a:prstGeom prst="rect">
            <a:avLst/>
          </a:prstGeom>
          <a:ln w="12700">
            <a:miter lim="400000"/>
          </a:ln>
        </p:spPr>
      </p:pic>
      <p:sp>
        <p:nvSpPr>
          <p:cNvPr id="142" name="TextBox 4"/>
          <p:cNvSpPr txBox="1"/>
          <p:nvPr/>
        </p:nvSpPr>
        <p:spPr>
          <a:xfrm>
            <a:off x="7687464" y="102771"/>
            <a:ext cx="7040883" cy="2692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1200">
                <a:latin typeface="Consolas"/>
                <a:ea typeface="Consolas"/>
                <a:cs typeface="Consolas"/>
                <a:sym typeface="Consolas"/>
              </a:defRPr>
            </a:lvl1pPr>
          </a:lstStyle>
          <a:p>
            <a:r>
              <a:t>+++ Live +++        +++ Live +++     +++ Live +++</a:t>
            </a: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path" presetSubtype="0" accel="50000" decel="50000" fill="hold" nodeType="afterEffect">
                                  <p:stCondLst>
                                    <p:cond delay="0"/>
                                  </p:stCondLst>
                                  <p:childTnLst>
                                    <p:animMotion origin="layout" path="M 0.000000 0.000000 L -1.302950 0.000915" pathEditMode="relative">
                                      <p:cBhvr>
                                        <p:cTn id="6" dur="20000" fill="hold"/>
                                        <p:tgtEl>
                                          <p:spTgt spid="14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 name="Rectangle 6"/>
          <p:cNvGrpSpPr/>
          <p:nvPr/>
        </p:nvGrpSpPr>
        <p:grpSpPr>
          <a:xfrm>
            <a:off x="711503" y="2021418"/>
            <a:ext cx="7848884" cy="1800210"/>
            <a:chOff x="0" y="-1"/>
            <a:chExt cx="7848882" cy="1800209"/>
          </a:xfrm>
        </p:grpSpPr>
        <p:sp>
          <p:nvSpPr>
            <p:cNvPr id="243" name="Rectangle"/>
            <p:cNvSpPr/>
            <p:nvPr/>
          </p:nvSpPr>
          <p:spPr>
            <a:xfrm>
              <a:off x="-1" y="-2"/>
              <a:ext cx="7848884" cy="1800211"/>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a:defRPr sz="2800">
                  <a:solidFill>
                    <a:srgbClr val="FFFFFF"/>
                  </a:solidFill>
                  <a:latin typeface="+mn-lt"/>
                  <a:ea typeface="+mn-ea"/>
                  <a:cs typeface="+mn-cs"/>
                  <a:sym typeface="Calibri"/>
                </a:defRPr>
              </a:pPr>
              <a:endParaRPr/>
            </a:p>
          </p:txBody>
        </p:sp>
        <p:sp>
          <p:nvSpPr>
            <p:cNvPr id="244" name="ALM…"/>
            <p:cNvSpPr txBox="1"/>
            <p:nvPr/>
          </p:nvSpPr>
          <p:spPr>
            <a:xfrm>
              <a:off x="45720" y="55421"/>
              <a:ext cx="7757443" cy="168935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algn="ctr">
                <a:defRPr sz="4400">
                  <a:solidFill>
                    <a:srgbClr val="FFFFFF"/>
                  </a:solidFill>
                  <a:latin typeface="+mn-lt"/>
                  <a:ea typeface="+mn-ea"/>
                  <a:cs typeface="+mn-cs"/>
                  <a:sym typeface="Calibri"/>
                </a:defRPr>
              </a:pPr>
              <a:r>
                <a:t>ALM</a:t>
              </a:r>
              <a:endParaRPr sz="4000"/>
            </a:p>
            <a:p>
              <a:pPr algn="ctr">
                <a:defRPr sz="3600">
                  <a:solidFill>
                    <a:srgbClr val="FFFFFF"/>
                  </a:solidFill>
                  <a:latin typeface="+mn-lt"/>
                  <a:ea typeface="+mn-ea"/>
                  <a:cs typeface="+mn-cs"/>
                  <a:sym typeface="Calibri"/>
                </a:defRPr>
              </a:pPr>
              <a:r>
                <a:t>Application Life Cycle Management</a:t>
              </a:r>
            </a:p>
            <a:p>
              <a:pPr algn="ctr">
                <a:defRPr sz="2800">
                  <a:solidFill>
                    <a:srgbClr val="FFFFFF"/>
                  </a:solidFill>
                  <a:latin typeface="+mn-lt"/>
                  <a:ea typeface="+mn-ea"/>
                  <a:cs typeface="+mn-cs"/>
                  <a:sym typeface="Calibri"/>
                </a:defRPr>
              </a:pPr>
              <a:r>
                <a:t>(Scoping Software Projects)</a:t>
              </a:r>
            </a:p>
          </p:txBody>
        </p:sp>
      </p:gr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245"/>
                                        </p:tgtEl>
                                        <p:attrNameLst>
                                          <p:attrName>style.visibility</p:attrName>
                                        </p:attrNameLst>
                                      </p:cBhvr>
                                      <p:to>
                                        <p:strVal val="visible"/>
                                      </p:to>
                                    </p:set>
                                    <p:anim calcmode="lin" valueType="num">
                                      <p:cBhvr>
                                        <p:cTn id="7" dur="500" fill="hold"/>
                                        <p:tgtEl>
                                          <p:spTgt spid="245"/>
                                        </p:tgtEl>
                                        <p:attrNameLst>
                                          <p:attrName>ppt_w</p:attrName>
                                        </p:attrNameLst>
                                      </p:cBhvr>
                                      <p:tavLst>
                                        <p:tav tm="0">
                                          <p:val>
                                            <p:fltVal val="0"/>
                                          </p:val>
                                        </p:tav>
                                        <p:tav tm="100000">
                                          <p:val>
                                            <p:strVal val="#ppt_w"/>
                                          </p:val>
                                        </p:tav>
                                      </p:tavLst>
                                    </p:anim>
                                    <p:anim calcmode="lin" valueType="num">
                                      <p:cBhvr>
                                        <p:cTn id="8" dur="500" fill="hold"/>
                                        <p:tgtEl>
                                          <p:spTgt spid="24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Content Placeholder 2"/>
          <p:cNvSpPr txBox="1">
            <a:spLocks noGrp="1"/>
          </p:cNvSpPr>
          <p:nvPr>
            <p:ph type="body" idx="1"/>
          </p:nvPr>
        </p:nvSpPr>
        <p:spPr>
          <a:xfrm>
            <a:off x="628650" y="1492337"/>
            <a:ext cx="7886700" cy="4389352"/>
          </a:xfrm>
          <a:prstGeom prst="rect">
            <a:avLst/>
          </a:prstGeom>
        </p:spPr>
        <p:txBody>
          <a:bodyPr/>
          <a:lstStyle/>
          <a:p>
            <a:pPr>
              <a:buBlip>
                <a:blip r:embed="rId2"/>
              </a:buBlip>
              <a:defRPr b="1"/>
            </a:pPr>
            <a:r>
              <a:t>Application lifecycle management</a:t>
            </a:r>
            <a:r>
              <a:rPr b="0"/>
              <a:t> (</a:t>
            </a:r>
            <a:r>
              <a:t>ALM</a:t>
            </a:r>
            <a:r>
              <a:rPr b="0"/>
              <a:t>), called also ADLM (Application Development Life-cycle Management)</a:t>
            </a: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Title 1"/>
          <p:cNvSpPr txBox="1">
            <a:spLocks noGrp="1"/>
          </p:cNvSpPr>
          <p:nvPr>
            <p:ph type="title"/>
          </p:nvPr>
        </p:nvSpPr>
        <p:spPr>
          <a:xfrm>
            <a:off x="628650" y="599474"/>
            <a:ext cx="7886700" cy="652726"/>
          </a:xfrm>
          <a:prstGeom prst="rect">
            <a:avLst/>
          </a:prstGeom>
        </p:spPr>
        <p:txBody>
          <a:bodyPr/>
          <a:lstStyle>
            <a:lvl1pPr defTabSz="749808">
              <a:defRPr sz="3600"/>
            </a:lvl1pPr>
          </a:lstStyle>
          <a:p>
            <a:r>
              <a:t>ALM encompasses</a:t>
            </a:r>
          </a:p>
        </p:txBody>
      </p:sp>
      <p:sp>
        <p:nvSpPr>
          <p:cNvPr id="250" name="Content Placeholder 2"/>
          <p:cNvSpPr txBox="1">
            <a:spLocks noGrp="1"/>
          </p:cNvSpPr>
          <p:nvPr>
            <p:ph type="body" idx="1"/>
          </p:nvPr>
        </p:nvSpPr>
        <p:spPr>
          <a:xfrm>
            <a:off x="628650" y="1492337"/>
            <a:ext cx="7886700" cy="4389352"/>
          </a:xfrm>
          <a:prstGeom prst="rect">
            <a:avLst/>
          </a:prstGeom>
        </p:spPr>
        <p:txBody>
          <a:bodyPr/>
          <a:lstStyle/>
          <a:p>
            <a:pPr marL="214884" indent="-214884" defTabSz="859536">
              <a:spcBef>
                <a:spcPts val="900"/>
              </a:spcBef>
              <a:buBlip>
                <a:blip r:embed="rId2"/>
              </a:buBlip>
              <a:defRPr sz="2600" u="sng">
                <a:solidFill>
                  <a:srgbClr val="0000FF"/>
                </a:solidFill>
                <a:uFill>
                  <a:solidFill>
                    <a:srgbClr val="0000FF"/>
                  </a:solidFill>
                </a:uFill>
              </a:defRPr>
            </a:pPr>
            <a:r>
              <a:rPr>
                <a:hlinkClick r:id="rId3"/>
              </a:rPr>
              <a:t>Requirements management</a:t>
            </a:r>
            <a:endParaRPr>
              <a:solidFill>
                <a:srgbClr val="0563C1"/>
              </a:solidFill>
              <a:uFill>
                <a:solidFill>
                  <a:srgbClr val="0563C1"/>
                </a:solidFill>
              </a:uFill>
            </a:endParaRPr>
          </a:p>
          <a:p>
            <a:pPr marL="214884" indent="-214884" defTabSz="859536">
              <a:spcBef>
                <a:spcPts val="900"/>
              </a:spcBef>
              <a:buBlip>
                <a:blip r:embed="rId2"/>
              </a:buBlip>
              <a:defRPr sz="2600" u="sng">
                <a:solidFill>
                  <a:srgbClr val="0000FF"/>
                </a:solidFill>
                <a:uFill>
                  <a:solidFill>
                    <a:srgbClr val="0000FF"/>
                  </a:solidFill>
                </a:uFill>
              </a:defRPr>
            </a:pPr>
            <a:r>
              <a:rPr>
                <a:hlinkClick r:id="rId4"/>
              </a:rPr>
              <a:t>Software architecture</a:t>
            </a:r>
            <a:r>
              <a:rPr u="none">
                <a:solidFill>
                  <a:srgbClr val="000000"/>
                </a:solidFill>
                <a:uFillTx/>
              </a:rPr>
              <a:t> </a:t>
            </a:r>
            <a:endParaRPr>
              <a:solidFill>
                <a:srgbClr val="0563C1"/>
              </a:solidFill>
              <a:uFill>
                <a:solidFill>
                  <a:srgbClr val="0563C1"/>
                </a:solidFill>
              </a:uFill>
            </a:endParaRPr>
          </a:p>
          <a:p>
            <a:pPr marL="214884" indent="-214884" defTabSz="859536">
              <a:spcBef>
                <a:spcPts val="900"/>
              </a:spcBef>
              <a:buBlip>
                <a:blip r:embed="rId2"/>
              </a:buBlip>
              <a:defRPr sz="2600" u="sng">
                <a:solidFill>
                  <a:srgbClr val="0000FF"/>
                </a:solidFill>
                <a:uFill>
                  <a:solidFill>
                    <a:srgbClr val="0000FF"/>
                  </a:solidFill>
                </a:uFill>
              </a:defRPr>
            </a:pPr>
            <a:r>
              <a:rPr>
                <a:hlinkClick r:id="rId5"/>
              </a:rPr>
              <a:t>Implementation</a:t>
            </a:r>
            <a:endParaRPr>
              <a:solidFill>
                <a:srgbClr val="0563C1"/>
              </a:solidFill>
              <a:uFill>
                <a:solidFill>
                  <a:srgbClr val="0563C1"/>
                </a:solidFill>
              </a:uFill>
            </a:endParaRPr>
          </a:p>
          <a:p>
            <a:pPr marL="214884" indent="-214884" defTabSz="859536">
              <a:spcBef>
                <a:spcPts val="900"/>
              </a:spcBef>
              <a:buBlip>
                <a:blip r:embed="rId2"/>
              </a:buBlip>
              <a:defRPr sz="2600" u="sng">
                <a:solidFill>
                  <a:srgbClr val="0000FF"/>
                </a:solidFill>
                <a:uFill>
                  <a:solidFill>
                    <a:srgbClr val="0000FF"/>
                  </a:solidFill>
                </a:uFill>
              </a:defRPr>
            </a:pPr>
            <a:r>
              <a:rPr>
                <a:hlinkClick r:id="rId6"/>
              </a:rPr>
              <a:t>Testing</a:t>
            </a:r>
            <a:endParaRPr>
              <a:solidFill>
                <a:srgbClr val="0563C1"/>
              </a:solidFill>
              <a:uFill>
                <a:solidFill>
                  <a:srgbClr val="0563C1"/>
                </a:solidFill>
              </a:uFill>
            </a:endParaRPr>
          </a:p>
          <a:p>
            <a:pPr marL="214884" indent="-214884" defTabSz="859536">
              <a:spcBef>
                <a:spcPts val="900"/>
              </a:spcBef>
              <a:buBlip>
                <a:blip r:embed="rId2"/>
              </a:buBlip>
              <a:defRPr sz="2600" u="sng">
                <a:solidFill>
                  <a:srgbClr val="0000FF"/>
                </a:solidFill>
                <a:uFill>
                  <a:solidFill>
                    <a:srgbClr val="0000FF"/>
                  </a:solidFill>
                </a:uFill>
              </a:defRPr>
            </a:pPr>
            <a:r>
              <a:rPr>
                <a:hlinkClick r:id="rId7"/>
              </a:rPr>
              <a:t>Maintenance</a:t>
            </a:r>
            <a:endParaRPr>
              <a:solidFill>
                <a:srgbClr val="0563C1"/>
              </a:solidFill>
              <a:uFill>
                <a:solidFill>
                  <a:srgbClr val="0563C1"/>
                </a:solidFill>
              </a:uFill>
            </a:endParaRPr>
          </a:p>
          <a:p>
            <a:pPr marL="214884" indent="-214884" defTabSz="859536">
              <a:spcBef>
                <a:spcPts val="900"/>
              </a:spcBef>
              <a:buBlip>
                <a:blip r:embed="rId2"/>
              </a:buBlip>
              <a:defRPr sz="2600" u="sng">
                <a:solidFill>
                  <a:srgbClr val="0000FF"/>
                </a:solidFill>
                <a:uFill>
                  <a:solidFill>
                    <a:srgbClr val="0000FF"/>
                  </a:solidFill>
                </a:uFill>
              </a:defRPr>
            </a:pPr>
            <a:r>
              <a:rPr>
                <a:hlinkClick r:id="rId8"/>
              </a:rPr>
              <a:t>Change management</a:t>
            </a:r>
            <a:endParaRPr>
              <a:solidFill>
                <a:srgbClr val="0563C1"/>
              </a:solidFill>
              <a:uFill>
                <a:solidFill>
                  <a:srgbClr val="0563C1"/>
                </a:solidFill>
              </a:uFill>
            </a:endParaRPr>
          </a:p>
          <a:p>
            <a:pPr marL="214884" indent="-214884" defTabSz="859536">
              <a:spcBef>
                <a:spcPts val="900"/>
              </a:spcBef>
              <a:buBlip>
                <a:blip r:embed="rId2"/>
              </a:buBlip>
              <a:defRPr sz="2600" u="sng">
                <a:solidFill>
                  <a:srgbClr val="0000FF"/>
                </a:solidFill>
                <a:uFill>
                  <a:solidFill>
                    <a:srgbClr val="0000FF"/>
                  </a:solidFill>
                </a:uFill>
              </a:defRPr>
            </a:pPr>
            <a:r>
              <a:rPr>
                <a:hlinkClick r:id="rId9"/>
              </a:rPr>
              <a:t>Continuous integration</a:t>
            </a:r>
            <a:endParaRPr>
              <a:solidFill>
                <a:srgbClr val="0563C1"/>
              </a:solidFill>
              <a:uFill>
                <a:solidFill>
                  <a:srgbClr val="0563C1"/>
                </a:solidFill>
              </a:uFill>
            </a:endParaRPr>
          </a:p>
          <a:p>
            <a:pPr marL="214884" indent="-214884" defTabSz="859536">
              <a:spcBef>
                <a:spcPts val="900"/>
              </a:spcBef>
              <a:buBlip>
                <a:blip r:embed="rId2"/>
              </a:buBlip>
              <a:defRPr sz="2600" u="sng">
                <a:solidFill>
                  <a:srgbClr val="0000FF"/>
                </a:solidFill>
                <a:uFill>
                  <a:solidFill>
                    <a:srgbClr val="0000FF"/>
                  </a:solidFill>
                </a:uFill>
              </a:defRPr>
            </a:pPr>
            <a:r>
              <a:rPr>
                <a:hlinkClick r:id="rId10"/>
              </a:rPr>
              <a:t>Project management</a:t>
            </a:r>
            <a:endParaRPr>
              <a:solidFill>
                <a:srgbClr val="0563C1"/>
              </a:solidFill>
              <a:uFill>
                <a:solidFill>
                  <a:srgbClr val="0563C1"/>
                </a:solidFill>
              </a:uFill>
            </a:endParaRPr>
          </a:p>
          <a:p>
            <a:pPr marL="214884" indent="-214884" defTabSz="859536">
              <a:spcBef>
                <a:spcPts val="900"/>
              </a:spcBef>
              <a:buBlip>
                <a:blip r:embed="rId2"/>
              </a:buBlip>
              <a:defRPr sz="2600" u="sng">
                <a:solidFill>
                  <a:srgbClr val="0000FF"/>
                </a:solidFill>
                <a:uFill>
                  <a:solidFill>
                    <a:srgbClr val="0000FF"/>
                  </a:solidFill>
                </a:uFill>
              </a:defRPr>
            </a:pPr>
            <a:r>
              <a:rPr>
                <a:hlinkClick r:id="rId11"/>
              </a:rPr>
              <a:t>Release management</a:t>
            </a: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itle 1"/>
          <p:cNvSpPr txBox="1">
            <a:spLocks noGrp="1"/>
          </p:cNvSpPr>
          <p:nvPr>
            <p:ph type="title"/>
          </p:nvPr>
        </p:nvSpPr>
        <p:spPr>
          <a:xfrm>
            <a:off x="628650" y="742692"/>
            <a:ext cx="7886700" cy="652726"/>
          </a:xfrm>
          <a:prstGeom prst="rect">
            <a:avLst/>
          </a:prstGeom>
        </p:spPr>
        <p:txBody>
          <a:bodyPr/>
          <a:lstStyle>
            <a:lvl1pPr defTabSz="749808">
              <a:defRPr sz="3600"/>
            </a:lvl1pPr>
          </a:lstStyle>
          <a:p>
            <a:r>
              <a:t>DevOps</a:t>
            </a:r>
          </a:p>
        </p:txBody>
      </p:sp>
      <p:sp>
        <p:nvSpPr>
          <p:cNvPr id="253" name="Content Placeholder 2"/>
          <p:cNvSpPr txBox="1">
            <a:spLocks noGrp="1"/>
          </p:cNvSpPr>
          <p:nvPr>
            <p:ph type="body" sz="quarter" idx="1"/>
          </p:nvPr>
        </p:nvSpPr>
        <p:spPr>
          <a:xfrm>
            <a:off x="628650" y="1492337"/>
            <a:ext cx="7886700" cy="1139829"/>
          </a:xfrm>
          <a:prstGeom prst="rect">
            <a:avLst/>
          </a:prstGeom>
        </p:spPr>
        <p:txBody>
          <a:bodyPr/>
          <a:lstStyle/>
          <a:p>
            <a:pPr>
              <a:buBlip>
                <a:blip r:embed="rId2"/>
              </a:buBlip>
            </a:pPr>
            <a:r>
              <a:t>Continuous Integration</a:t>
            </a:r>
          </a:p>
          <a:p>
            <a:pPr>
              <a:buBlip>
                <a:blip r:embed="rId2"/>
              </a:buBlip>
            </a:pPr>
            <a:r>
              <a:t>Continuous Deployment</a:t>
            </a:r>
          </a:p>
        </p:txBody>
      </p:sp>
      <p:pic>
        <p:nvPicPr>
          <p:cNvPr id="254" name="Picture 4" descr="Picture 4"/>
          <p:cNvPicPr>
            <a:picLocks noChangeAspect="1"/>
          </p:cNvPicPr>
          <p:nvPr/>
        </p:nvPicPr>
        <p:blipFill>
          <a:blip r:embed="rId3"/>
          <a:stretch>
            <a:fillRect/>
          </a:stretch>
        </p:blipFill>
        <p:spPr>
          <a:xfrm>
            <a:off x="1892391" y="2872780"/>
            <a:ext cx="5881731" cy="3109937"/>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Title 1"/>
          <p:cNvSpPr txBox="1">
            <a:spLocks noGrp="1"/>
          </p:cNvSpPr>
          <p:nvPr>
            <p:ph type="title"/>
          </p:nvPr>
        </p:nvSpPr>
        <p:spPr>
          <a:xfrm>
            <a:off x="628650" y="742692"/>
            <a:ext cx="7886700" cy="652726"/>
          </a:xfrm>
          <a:prstGeom prst="rect">
            <a:avLst/>
          </a:prstGeom>
        </p:spPr>
        <p:txBody>
          <a:bodyPr/>
          <a:lstStyle>
            <a:lvl1pPr defTabSz="749808">
              <a:defRPr sz="3600"/>
            </a:lvl1pPr>
          </a:lstStyle>
          <a:p>
            <a:r>
              <a:t>ALM Frameworks</a:t>
            </a:r>
          </a:p>
        </p:txBody>
      </p:sp>
      <p:sp>
        <p:nvSpPr>
          <p:cNvPr id="257" name="Content Placeholder 2"/>
          <p:cNvSpPr txBox="1">
            <a:spLocks noGrp="1"/>
          </p:cNvSpPr>
          <p:nvPr>
            <p:ph type="body" idx="1"/>
          </p:nvPr>
        </p:nvSpPr>
        <p:spPr>
          <a:xfrm>
            <a:off x="628650" y="1492337"/>
            <a:ext cx="7886700" cy="4389352"/>
          </a:xfrm>
          <a:prstGeom prst="rect">
            <a:avLst/>
          </a:prstGeom>
        </p:spPr>
        <p:txBody>
          <a:bodyPr/>
          <a:lstStyle/>
          <a:p>
            <a:pPr marL="210653" indent="-210653" defTabSz="842617">
              <a:spcBef>
                <a:spcPts val="800"/>
              </a:spcBef>
              <a:buBlip>
                <a:blip r:embed="rId2"/>
              </a:buBlip>
              <a:defRPr sz="2565"/>
            </a:pPr>
            <a:r>
              <a:t>CMMI</a:t>
            </a:r>
          </a:p>
          <a:p>
            <a:pPr marL="631964" lvl="1" indent="-210653" defTabSz="842617">
              <a:spcBef>
                <a:spcPts val="300"/>
              </a:spcBef>
              <a:buBlip>
                <a:blip r:embed="rId2"/>
              </a:buBlip>
              <a:defRPr sz="2185"/>
            </a:pPr>
            <a:r>
              <a:t>Capability Maturity Model Integration </a:t>
            </a:r>
          </a:p>
          <a:p>
            <a:pPr marL="631964" lvl="1" indent="-210653" defTabSz="842617">
              <a:spcBef>
                <a:spcPts val="300"/>
              </a:spcBef>
              <a:buBlip>
                <a:blip r:embed="rId2"/>
              </a:buBlip>
              <a:defRPr sz="2185"/>
            </a:pPr>
            <a:r>
              <a:t>Started in 1987 as the Capability Maturity Model (CMM), at the Software Engineering Institute</a:t>
            </a:r>
          </a:p>
          <a:p>
            <a:pPr marL="210653" indent="-210653" defTabSz="842617">
              <a:spcBef>
                <a:spcPts val="800"/>
              </a:spcBef>
              <a:buBlip>
                <a:blip r:embed="rId2"/>
              </a:buBlip>
              <a:defRPr sz="2565"/>
            </a:pPr>
            <a:r>
              <a:t>MSF</a:t>
            </a:r>
          </a:p>
          <a:p>
            <a:pPr marL="631964" lvl="1" indent="-210653" defTabSz="842617">
              <a:spcBef>
                <a:spcPts val="300"/>
              </a:spcBef>
              <a:buBlip>
                <a:blip r:embed="rId2"/>
              </a:buBlip>
              <a:defRPr sz="2185"/>
            </a:pPr>
            <a:r>
              <a:t>Microsoft Solution Framework</a:t>
            </a:r>
          </a:p>
          <a:p>
            <a:pPr marL="631964" lvl="1" indent="-210653" defTabSz="842617">
              <a:spcBef>
                <a:spcPts val="300"/>
              </a:spcBef>
              <a:buBlip>
                <a:blip r:embed="rId2"/>
              </a:buBlip>
              <a:defRPr sz="2185"/>
            </a:pPr>
            <a:r>
              <a:t>Set of principles, models, disciplines, concepts, and guidelines for delivering information technology solutions from Microsoft</a:t>
            </a:r>
          </a:p>
          <a:p>
            <a:pPr marL="210653" indent="-210653" defTabSz="842617">
              <a:spcBef>
                <a:spcPts val="800"/>
              </a:spcBef>
              <a:buBlip>
                <a:blip r:embed="rId2"/>
              </a:buBlip>
              <a:defRPr sz="2565"/>
            </a:pPr>
            <a:r>
              <a:t>AGILE</a:t>
            </a:r>
          </a:p>
          <a:p>
            <a:pPr marL="210653" indent="-210653" defTabSz="842617">
              <a:spcBef>
                <a:spcPts val="800"/>
              </a:spcBef>
              <a:buBlip>
                <a:blip r:embed="rId2"/>
              </a:buBlip>
              <a:defRPr sz="2565"/>
            </a:pPr>
            <a:r>
              <a:t>SCRUM</a:t>
            </a: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Title 1"/>
          <p:cNvSpPr txBox="1">
            <a:spLocks noGrp="1"/>
          </p:cNvSpPr>
          <p:nvPr>
            <p:ph type="title"/>
          </p:nvPr>
        </p:nvSpPr>
        <p:spPr>
          <a:xfrm>
            <a:off x="628650" y="742692"/>
            <a:ext cx="7886700" cy="652726"/>
          </a:xfrm>
          <a:prstGeom prst="rect">
            <a:avLst/>
          </a:prstGeom>
        </p:spPr>
        <p:txBody>
          <a:bodyPr/>
          <a:lstStyle>
            <a:lvl1pPr defTabSz="749808">
              <a:defRPr sz="3600"/>
            </a:lvl1pPr>
          </a:lstStyle>
          <a:p>
            <a:r>
              <a:t>MSF-Agile</a:t>
            </a:r>
          </a:p>
        </p:txBody>
      </p:sp>
      <p:pic>
        <p:nvPicPr>
          <p:cNvPr id="260" name="Picture 3" descr="Picture 3"/>
          <p:cNvPicPr>
            <a:picLocks noChangeAspect="1"/>
          </p:cNvPicPr>
          <p:nvPr/>
        </p:nvPicPr>
        <p:blipFill>
          <a:blip r:embed="rId2"/>
          <a:stretch>
            <a:fillRect/>
          </a:stretch>
        </p:blipFill>
        <p:spPr>
          <a:xfrm>
            <a:off x="0" y="586512"/>
            <a:ext cx="9144000" cy="568497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Title 1"/>
          <p:cNvSpPr txBox="1">
            <a:spLocks noGrp="1"/>
          </p:cNvSpPr>
          <p:nvPr>
            <p:ph type="title"/>
          </p:nvPr>
        </p:nvSpPr>
        <p:spPr>
          <a:xfrm>
            <a:off x="628650" y="940994"/>
            <a:ext cx="7886700" cy="652726"/>
          </a:xfrm>
          <a:prstGeom prst="rect">
            <a:avLst/>
          </a:prstGeom>
        </p:spPr>
        <p:txBody>
          <a:bodyPr/>
          <a:lstStyle>
            <a:lvl1pPr defTabSz="749808">
              <a:defRPr sz="3600"/>
            </a:lvl1pPr>
          </a:lstStyle>
          <a:p>
            <a:r>
              <a:t>Scrum</a:t>
            </a:r>
          </a:p>
        </p:txBody>
      </p:sp>
      <p:sp>
        <p:nvSpPr>
          <p:cNvPr id="263" name="Content Placeholder 2"/>
          <p:cNvSpPr txBox="1">
            <a:spLocks noGrp="1"/>
          </p:cNvSpPr>
          <p:nvPr>
            <p:ph type="body" idx="1"/>
          </p:nvPr>
        </p:nvSpPr>
        <p:spPr>
          <a:xfrm>
            <a:off x="628650" y="2384704"/>
            <a:ext cx="7886700" cy="4389352"/>
          </a:xfrm>
          <a:prstGeom prst="rect">
            <a:avLst/>
          </a:prstGeom>
        </p:spPr>
        <p:txBody>
          <a:bodyPr/>
          <a:lstStyle/>
          <a:p>
            <a:pPr marL="0" indent="0" algn="ctr">
              <a:buSzTx/>
              <a:buNone/>
            </a:pPr>
            <a:r>
              <a:t>“Scrum is a framework for developing and sustaining complex products”.</a:t>
            </a:r>
            <a:br/>
            <a:endParaRPr/>
          </a:p>
        </p:txBody>
      </p:sp>
      <p:pic>
        <p:nvPicPr>
          <p:cNvPr id="264" name="Picture 4" descr="Picture 4"/>
          <p:cNvPicPr>
            <a:picLocks noChangeAspect="1"/>
          </p:cNvPicPr>
          <p:nvPr/>
        </p:nvPicPr>
        <p:blipFill>
          <a:blip r:embed="rId2"/>
          <a:stretch>
            <a:fillRect/>
          </a:stretch>
        </p:blipFill>
        <p:spPr>
          <a:xfrm>
            <a:off x="2801266" y="3481292"/>
            <a:ext cx="3732254" cy="273222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 name="Picture 3" descr="Picture 3"/>
          <p:cNvPicPr>
            <a:picLocks noChangeAspect="1"/>
          </p:cNvPicPr>
          <p:nvPr/>
        </p:nvPicPr>
        <p:blipFill>
          <a:blip r:embed="rId2"/>
          <a:stretch>
            <a:fillRect/>
          </a:stretch>
        </p:blipFill>
        <p:spPr>
          <a:xfrm>
            <a:off x="1156772" y="914359"/>
            <a:ext cx="7128431" cy="521842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Title 1"/>
          <p:cNvSpPr txBox="1">
            <a:spLocks noGrp="1"/>
          </p:cNvSpPr>
          <p:nvPr>
            <p:ph type="title"/>
          </p:nvPr>
        </p:nvSpPr>
        <p:spPr>
          <a:xfrm>
            <a:off x="628650" y="742692"/>
            <a:ext cx="7886700" cy="652726"/>
          </a:xfrm>
          <a:prstGeom prst="rect">
            <a:avLst/>
          </a:prstGeom>
        </p:spPr>
        <p:txBody>
          <a:bodyPr/>
          <a:lstStyle/>
          <a:p>
            <a:pPr defTabSz="749808">
              <a:defRPr sz="3600"/>
            </a:pPr>
            <a:endParaRPr/>
          </a:p>
        </p:txBody>
      </p:sp>
      <p:pic>
        <p:nvPicPr>
          <p:cNvPr id="269" name="Picture 3" descr="Picture 3"/>
          <p:cNvPicPr>
            <a:picLocks noChangeAspect="1"/>
          </p:cNvPicPr>
          <p:nvPr/>
        </p:nvPicPr>
        <p:blipFill>
          <a:blip r:embed="rId2"/>
          <a:stretch>
            <a:fillRect/>
          </a:stretch>
        </p:blipFill>
        <p:spPr>
          <a:xfrm>
            <a:off x="-616945" y="-145070"/>
            <a:ext cx="10146535" cy="717391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Title 1"/>
          <p:cNvSpPr txBox="1">
            <a:spLocks noGrp="1"/>
          </p:cNvSpPr>
          <p:nvPr>
            <p:ph type="title"/>
          </p:nvPr>
        </p:nvSpPr>
        <p:spPr>
          <a:xfrm>
            <a:off x="628650" y="264058"/>
            <a:ext cx="7886700" cy="652729"/>
          </a:xfrm>
          <a:prstGeom prst="rect">
            <a:avLst/>
          </a:prstGeom>
        </p:spPr>
        <p:txBody>
          <a:bodyPr/>
          <a:lstStyle>
            <a:lvl1pPr defTabSz="749808">
              <a:defRPr sz="3600"/>
            </a:lvl1pPr>
          </a:lstStyle>
          <a:p>
            <a:r>
              <a:t>SCRUM Model</a:t>
            </a:r>
          </a:p>
        </p:txBody>
      </p:sp>
      <p:sp>
        <p:nvSpPr>
          <p:cNvPr id="272" name="Content Placeholder 4"/>
          <p:cNvSpPr txBox="1">
            <a:spLocks noGrp="1"/>
          </p:cNvSpPr>
          <p:nvPr>
            <p:ph type="body" idx="1"/>
          </p:nvPr>
        </p:nvSpPr>
        <p:spPr>
          <a:xfrm>
            <a:off x="557212" y="1234324"/>
            <a:ext cx="7886701" cy="4389352"/>
          </a:xfrm>
          <a:prstGeom prst="rect">
            <a:avLst/>
          </a:prstGeom>
        </p:spPr>
        <p:txBody>
          <a:bodyPr/>
          <a:lstStyle/>
          <a:p>
            <a:pPr marL="0" indent="0" defTabSz="813816">
              <a:spcBef>
                <a:spcPts val="800"/>
              </a:spcBef>
              <a:buSzTx/>
              <a:buNone/>
              <a:defRPr sz="2100"/>
            </a:pPr>
            <a:r>
              <a:t>Epic -&gt;(Vision)</a:t>
            </a:r>
          </a:p>
          <a:p>
            <a:pPr marL="0" indent="0" defTabSz="813816">
              <a:spcBef>
                <a:spcPts val="800"/>
              </a:spcBef>
              <a:buSzTx/>
              <a:buNone/>
              <a:defRPr sz="2100"/>
            </a:pPr>
            <a:r>
              <a:t>    Feature / User Story -&gt; (has date but no effort)</a:t>
            </a:r>
          </a:p>
          <a:p>
            <a:pPr marL="0" indent="0" defTabSz="813816">
              <a:spcBef>
                <a:spcPts val="800"/>
              </a:spcBef>
              <a:buSzTx/>
              <a:buNone/>
              <a:defRPr sz="2100"/>
            </a:pPr>
            <a:r>
              <a:t>      - Backlog Item 1 </a:t>
            </a:r>
            <a:br/>
            <a:r>
              <a:t>	(has an effort+fits in the sprint)</a:t>
            </a:r>
          </a:p>
          <a:p>
            <a:pPr marL="0" indent="0" defTabSz="813816">
              <a:spcBef>
                <a:spcPts val="800"/>
              </a:spcBef>
              <a:buSzTx/>
              <a:buNone/>
              <a:defRPr sz="2100"/>
            </a:pPr>
            <a:r>
              <a:t>      - Backlog Item 2</a:t>
            </a:r>
          </a:p>
          <a:p>
            <a:pPr marL="0" indent="0" defTabSz="813816">
              <a:spcBef>
                <a:spcPts val="800"/>
              </a:spcBef>
              <a:buSzTx/>
              <a:buNone/>
              <a:defRPr sz="2100"/>
            </a:pPr>
            <a:r>
              <a:t>       …</a:t>
            </a:r>
          </a:p>
          <a:p>
            <a:pPr marL="0" indent="0" defTabSz="813816">
              <a:spcBef>
                <a:spcPts val="800"/>
              </a:spcBef>
              <a:buSzTx/>
              <a:buNone/>
              <a:defRPr sz="2100"/>
            </a:pPr>
            <a:r>
              <a:t>       - Backlog Item N -&gt;</a:t>
            </a:r>
          </a:p>
          <a:p>
            <a:pPr marL="0" indent="0" defTabSz="813816">
              <a:spcBef>
                <a:spcPts val="800"/>
              </a:spcBef>
              <a:buSzTx/>
              <a:buNone/>
              <a:defRPr sz="2100"/>
            </a:pPr>
            <a:r>
              <a:t> 				 Task N1</a:t>
            </a:r>
          </a:p>
          <a:p>
            <a:pPr marL="0" indent="0" defTabSz="813816">
              <a:spcBef>
                <a:spcPts val="800"/>
              </a:spcBef>
              <a:buSzTx/>
              <a:buNone/>
              <a:defRPr sz="2100"/>
            </a:pPr>
            <a:r>
              <a:t>				 Task N2</a:t>
            </a:r>
          </a:p>
          <a:p>
            <a:pPr marL="0" indent="0" defTabSz="813816">
              <a:spcBef>
                <a:spcPts val="800"/>
              </a:spcBef>
              <a:buSzTx/>
              <a:buNone/>
              <a:defRPr sz="2100"/>
            </a:pPr>
            <a:r>
              <a:t>				 …</a:t>
            </a:r>
          </a:p>
          <a:p>
            <a:pPr marL="0" indent="0" defTabSz="813816">
              <a:spcBef>
                <a:spcPts val="800"/>
              </a:spcBef>
              <a:buSzTx/>
              <a:buNone/>
              <a:defRPr sz="2100"/>
            </a:pPr>
            <a:r>
              <a:t>				 Task MN</a:t>
            </a: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6" name="Rectangle 33"/>
          <p:cNvGrpSpPr/>
          <p:nvPr/>
        </p:nvGrpSpPr>
        <p:grpSpPr>
          <a:xfrm>
            <a:off x="587170" y="2293690"/>
            <a:ext cx="4727997" cy="2684109"/>
            <a:chOff x="-2" y="151009"/>
            <a:chExt cx="2918247" cy="907029"/>
          </a:xfrm>
        </p:grpSpPr>
        <p:sp>
          <p:nvSpPr>
            <p:cNvPr id="144" name="Rectangle"/>
            <p:cNvSpPr/>
            <p:nvPr/>
          </p:nvSpPr>
          <p:spPr>
            <a:xfrm>
              <a:off x="-2" y="151009"/>
              <a:ext cx="2918247" cy="907029"/>
            </a:xfrm>
            <a:prstGeom prst="rect">
              <a:avLst/>
            </a:prstGeom>
            <a:solidFill>
              <a:srgbClr val="00B050"/>
            </a:solidFill>
            <a:ln w="12700" cap="flat">
              <a:noFill/>
              <a:miter lim="400000"/>
            </a:ln>
            <a:effectLst/>
          </p:spPr>
          <p:txBody>
            <a:bodyPr wrap="square" lIns="45718" tIns="45718" rIns="45718" bIns="45718" numCol="1" anchor="ctr">
              <a:noAutofit/>
            </a:bodyPr>
            <a:lstStyle/>
            <a:p>
              <a:pPr>
                <a:defRPr>
                  <a:solidFill>
                    <a:srgbClr val="FFFFFF"/>
                  </a:solidFill>
                  <a:latin typeface="Segoe UI"/>
                  <a:ea typeface="Segoe UI"/>
                  <a:cs typeface="Segoe UI"/>
                  <a:sym typeface="Segoe UI"/>
                </a:defRPr>
              </a:pPr>
              <a:endParaRPr/>
            </a:p>
          </p:txBody>
        </p:sp>
        <p:sp>
          <p:nvSpPr>
            <p:cNvPr id="145" name="Lesson  Mo. 14.15-17.45 h Lab:      Thur. 14.00-16.00 h…"/>
            <p:cNvSpPr txBox="1"/>
            <p:nvPr/>
          </p:nvSpPr>
          <p:spPr>
            <a:xfrm>
              <a:off x="45720" y="214498"/>
              <a:ext cx="2826802" cy="780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a:defRPr>
                  <a:solidFill>
                    <a:srgbClr val="FFFFFF"/>
                  </a:solidFill>
                  <a:latin typeface="Segoe UI"/>
                  <a:ea typeface="Segoe UI"/>
                  <a:cs typeface="Segoe UI"/>
                  <a:sym typeface="Segoe UI"/>
                </a:defRPr>
              </a:pPr>
              <a:r>
                <a:rPr lang="en-US" dirty="0">
                  <a:ea typeface="+mj-lt"/>
                  <a:cs typeface="+mj-lt"/>
                </a:rPr>
                <a:t>Lesson  Mo. </a:t>
              </a:r>
              <a:endParaRPr lang="en-US">
                <a:ea typeface="+mj-lt"/>
                <a:cs typeface="+mj-lt"/>
              </a:endParaRPr>
            </a:p>
            <a:p>
              <a:pPr>
                <a:defRPr>
                  <a:solidFill>
                    <a:srgbClr val="FFFFFF"/>
                  </a:solidFill>
                  <a:latin typeface="Segoe UI"/>
                  <a:ea typeface="Segoe UI"/>
                  <a:cs typeface="Segoe UI"/>
                  <a:sym typeface="Segoe UI"/>
                </a:defRPr>
              </a:pPr>
              <a:r>
                <a:rPr lang="en-US" dirty="0">
                  <a:ea typeface="+mj-lt"/>
                  <a:cs typeface="+mj-lt"/>
                </a:rPr>
                <a:t>14.15-15.45 h</a:t>
              </a:r>
              <a:endParaRPr lang="en-US" dirty="0"/>
            </a:p>
            <a:p>
              <a:pPr>
                <a:defRPr>
                  <a:solidFill>
                    <a:srgbClr val="FFFFFF"/>
                  </a:solidFill>
                  <a:latin typeface="Segoe UI"/>
                  <a:ea typeface="Segoe UI"/>
                  <a:cs typeface="Segoe UI"/>
                  <a:sym typeface="Segoe UI"/>
                </a:defRPr>
              </a:pPr>
              <a:r>
                <a:rPr lang="en-US" dirty="0">
                  <a:ea typeface="+mj-lt"/>
                  <a:cs typeface="+mj-lt"/>
                </a:rPr>
                <a:t>16.00-17.30 h</a:t>
              </a:r>
              <a:endParaRPr lang="en-US" dirty="0"/>
            </a:p>
            <a:p>
              <a:pPr>
                <a:defRPr>
                  <a:solidFill>
                    <a:srgbClr val="FFFFFF"/>
                  </a:solidFill>
                  <a:latin typeface="Segoe UI"/>
                  <a:ea typeface="Segoe UI"/>
                  <a:cs typeface="Segoe UI"/>
                  <a:sym typeface="Segoe UI"/>
                </a:defRPr>
              </a:pPr>
              <a:r>
                <a:rPr lang="en-US" dirty="0">
                  <a:ea typeface="+mj-lt"/>
                  <a:cs typeface="+mj-lt"/>
                </a:rPr>
                <a:t>17.45-19.15 h</a:t>
              </a:r>
            </a:p>
            <a:p>
              <a:pPr>
                <a:defRPr>
                  <a:solidFill>
                    <a:srgbClr val="FFFFFF"/>
                  </a:solidFill>
                  <a:latin typeface="Segoe UI"/>
                  <a:ea typeface="Segoe UI"/>
                  <a:cs typeface="Segoe UI"/>
                  <a:sym typeface="Segoe UI"/>
                </a:defRPr>
              </a:pPr>
              <a:endParaRPr lang="en-US"/>
            </a:p>
            <a:p>
              <a:pPr>
                <a:defRPr>
                  <a:solidFill>
                    <a:srgbClr val="FFFFFF"/>
                  </a:solidFill>
                  <a:latin typeface="Segoe UI"/>
                  <a:ea typeface="Segoe UI"/>
                  <a:cs typeface="Segoe UI"/>
                  <a:sym typeface="Segoe UI"/>
                </a:defRPr>
              </a:pPr>
              <a:r>
                <a:rPr lang="en-US" dirty="0">
                  <a:ea typeface="+mj-lt"/>
                  <a:cs typeface="+mj-lt"/>
                </a:rPr>
                <a:t>Lab: Wed. </a:t>
              </a:r>
            </a:p>
            <a:p>
              <a:pPr>
                <a:defRPr>
                  <a:solidFill>
                    <a:srgbClr val="FFFFFF"/>
                  </a:solidFill>
                  <a:latin typeface="Segoe UI"/>
                  <a:ea typeface="Segoe UI"/>
                  <a:cs typeface="Segoe UI"/>
                  <a:sym typeface="Segoe UI"/>
                </a:defRPr>
              </a:pPr>
              <a:r>
                <a:rPr lang="en-US" dirty="0">
                  <a:ea typeface="+mj-lt"/>
                  <a:cs typeface="+mj-lt"/>
                </a:rPr>
                <a:t>08.15-11.30 h</a:t>
              </a:r>
            </a:p>
            <a:p>
              <a:pPr>
                <a:defRPr>
                  <a:solidFill>
                    <a:srgbClr val="FFFFFF"/>
                  </a:solidFill>
                  <a:latin typeface="Segoe UI"/>
                  <a:ea typeface="Segoe UI"/>
                  <a:cs typeface="Segoe UI"/>
                  <a:sym typeface="Segoe UI"/>
                </a:defRPr>
              </a:pPr>
              <a:r>
                <a:rPr lang="en-US" dirty="0">
                  <a:ea typeface="+mj-lt"/>
                  <a:cs typeface="+mj-lt"/>
                </a:rPr>
                <a:t>Room </a:t>
              </a:r>
              <a:r>
                <a:rPr lang="en-US" strike="sngStrike" dirty="0">
                  <a:ea typeface="+mj-lt"/>
                  <a:cs typeface="+mj-lt"/>
                </a:rPr>
                <a:t>8-103</a:t>
              </a:r>
              <a:r>
                <a:rPr lang="en-US" dirty="0">
                  <a:ea typeface="+mj-lt"/>
                  <a:cs typeface="+mj-lt"/>
                </a:rPr>
                <a:t> TBD</a:t>
              </a:r>
              <a:endParaRPr dirty="0"/>
            </a:p>
          </p:txBody>
        </p:sp>
      </p:grpSp>
      <p:grpSp>
        <p:nvGrpSpPr>
          <p:cNvPr id="149" name="Rectangle 37"/>
          <p:cNvGrpSpPr/>
          <p:nvPr/>
        </p:nvGrpSpPr>
        <p:grpSpPr>
          <a:xfrm>
            <a:off x="539545" y="824534"/>
            <a:ext cx="8352937" cy="1008123"/>
            <a:chOff x="0" y="-1"/>
            <a:chExt cx="8352935" cy="1008121"/>
          </a:xfrm>
        </p:grpSpPr>
        <p:sp>
          <p:nvSpPr>
            <p:cNvPr id="147" name="Rectangle"/>
            <p:cNvSpPr/>
            <p:nvPr/>
          </p:nvSpPr>
          <p:spPr>
            <a:xfrm>
              <a:off x="-1" y="-2"/>
              <a:ext cx="8352937" cy="1008123"/>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a:defRPr sz="2000">
                  <a:solidFill>
                    <a:srgbClr val="FFFFFF"/>
                  </a:solidFill>
                  <a:latin typeface="+mn-lt"/>
                  <a:ea typeface="+mn-ea"/>
                  <a:cs typeface="+mn-cs"/>
                  <a:sym typeface="Calibri"/>
                </a:defRPr>
              </a:pPr>
              <a:endParaRPr/>
            </a:p>
          </p:txBody>
        </p:sp>
        <p:sp>
          <p:nvSpPr>
            <p:cNvPr id="148" name="Software Engineering…"/>
            <p:cNvSpPr txBox="1"/>
            <p:nvPr/>
          </p:nvSpPr>
          <p:spPr>
            <a:xfrm>
              <a:off x="45718" y="22816"/>
              <a:ext cx="8261498" cy="96247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algn="ctr">
                <a:defRPr sz="4000">
                  <a:solidFill>
                    <a:srgbClr val="FFFFFF"/>
                  </a:solidFill>
                  <a:latin typeface="+mn-lt"/>
                  <a:ea typeface="+mn-ea"/>
                  <a:cs typeface="+mn-cs"/>
                  <a:sym typeface="Calibri"/>
                </a:defRPr>
              </a:pPr>
              <a:r>
                <a:rPr dirty="0"/>
                <a:t>Software Engineering</a:t>
              </a:r>
            </a:p>
            <a:p>
              <a:pPr algn="ctr">
                <a:defRPr sz="2000">
                  <a:solidFill>
                    <a:srgbClr val="FFFFFF"/>
                  </a:solidFill>
                  <a:latin typeface="+mn-lt"/>
                  <a:ea typeface="+mn-ea"/>
                  <a:cs typeface="+mn-cs"/>
                  <a:sym typeface="Calibri"/>
                </a:defRPr>
              </a:pPr>
              <a:r>
                <a:rPr dirty="0"/>
                <a:t>WS-2022-2023</a:t>
              </a:r>
            </a:p>
          </p:txBody>
        </p:sp>
      </p:grpSp>
      <p:pic>
        <p:nvPicPr>
          <p:cNvPr id="151" name="Picture 2" descr="Picture 2"/>
          <p:cNvPicPr>
            <a:picLocks noChangeAspect="1"/>
          </p:cNvPicPr>
          <p:nvPr/>
        </p:nvPicPr>
        <p:blipFill>
          <a:blip r:embed="rId2"/>
          <a:stretch>
            <a:fillRect/>
          </a:stretch>
        </p:blipFill>
        <p:spPr>
          <a:xfrm>
            <a:off x="6254176" y="2277416"/>
            <a:ext cx="2638307" cy="2555602"/>
          </a:xfrm>
          <a:prstGeom prst="rect">
            <a:avLst/>
          </a:prstGeom>
          <a:ln w="12700">
            <a:miter lim="400000"/>
          </a:ln>
        </p:spPr>
      </p:pic>
      <p:sp>
        <p:nvSpPr>
          <p:cNvPr id="152" name="TextBox 19"/>
          <p:cNvSpPr txBox="1"/>
          <p:nvPr/>
        </p:nvSpPr>
        <p:spPr>
          <a:xfrm>
            <a:off x="7687464" y="102771"/>
            <a:ext cx="7040883" cy="2692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1200">
                <a:latin typeface="Consolas"/>
                <a:ea typeface="Consolas"/>
                <a:cs typeface="Consolas"/>
                <a:sym typeface="Consolas"/>
              </a:defRPr>
            </a:lvl1pPr>
          </a:lstStyle>
          <a:p>
            <a:r>
              <a:rPr dirty="0"/>
              <a:t>+++ Live +++        +++ Live +++     +++ Live +++</a:t>
            </a:r>
          </a:p>
        </p:txBody>
      </p:sp>
      <p:sp>
        <p:nvSpPr>
          <p:cNvPr id="2" name="TextBox 1">
            <a:extLst>
              <a:ext uri="{FF2B5EF4-FFF2-40B4-BE49-F238E27FC236}">
                <a16:creationId xmlns:a16="http://schemas.microsoft.com/office/drawing/2014/main" id="{2E800A64-3C54-4C4E-C344-694C2FE25FBC}"/>
              </a:ext>
            </a:extLst>
          </p:cNvPr>
          <p:cNvSpPr txBox="1"/>
          <p:nvPr/>
        </p:nvSpPr>
        <p:spPr>
          <a:xfrm>
            <a:off x="4293454" y="5772630"/>
            <a:ext cx="4360688"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t" anchorCtr="0" forceAA="0" compatLnSpc="1">
            <a:prstTxWarp prst="textNoShape">
              <a:avLst/>
            </a:prstTxWarp>
            <a:spAutoFit/>
          </a:bodyPr>
          <a:lstStyle/>
          <a:p>
            <a:pPr marL="0" marR="0" indent="0" algn="l" defTabSz="914400">
              <a:lnSpc>
                <a:spcPct val="100000"/>
              </a:lnSpc>
              <a:spcBef>
                <a:spcPts val="0"/>
              </a:spcBef>
              <a:spcAft>
                <a:spcPts val="0"/>
              </a:spcAft>
              <a:buNone/>
              <a:tabLst/>
            </a:pPr>
            <a:r>
              <a:rPr lang="en-US" dirty="0">
                <a:ea typeface="+mj-lt"/>
                <a:cs typeface="+mj-lt"/>
                <a:hlinkClick r:id="rId3"/>
              </a:rPr>
              <a:t>https://www.linkedin.com/groups/8689804</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path" presetSubtype="0" accel="50000" decel="50000" fill="hold" nodeType="afterEffect">
                                  <p:stCondLst>
                                    <p:cond delay="0"/>
                                  </p:stCondLst>
                                  <p:childTnLst>
                                    <p:animMotion origin="layout" path="M 0.000000 0.000000 L -1.302950 0.000915" pathEditMode="relative">
                                      <p:cBhvr>
                                        <p:cTn id="6" dur="20000" fill="hold"/>
                                        <p:tgtEl>
                                          <p:spTgt spid="15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itle 1"/>
          <p:cNvSpPr txBox="1">
            <a:spLocks noGrp="1"/>
          </p:cNvSpPr>
          <p:nvPr>
            <p:ph type="title"/>
          </p:nvPr>
        </p:nvSpPr>
        <p:spPr>
          <a:xfrm>
            <a:off x="628650" y="464791"/>
            <a:ext cx="7886700" cy="652728"/>
          </a:xfrm>
          <a:prstGeom prst="rect">
            <a:avLst/>
          </a:prstGeom>
        </p:spPr>
        <p:txBody>
          <a:bodyPr/>
          <a:lstStyle>
            <a:lvl1pPr defTabSz="749808">
              <a:defRPr sz="3600"/>
            </a:lvl1pPr>
          </a:lstStyle>
          <a:p>
            <a:r>
              <a:t>Tools you need</a:t>
            </a:r>
          </a:p>
        </p:txBody>
      </p:sp>
      <p:sp>
        <p:nvSpPr>
          <p:cNvPr id="275" name="Content Placeholder 2"/>
          <p:cNvSpPr txBox="1">
            <a:spLocks noGrp="1"/>
          </p:cNvSpPr>
          <p:nvPr>
            <p:ph type="body" sz="half" idx="1"/>
          </p:nvPr>
        </p:nvSpPr>
        <p:spPr>
          <a:xfrm>
            <a:off x="628650" y="1492336"/>
            <a:ext cx="7886700" cy="1663341"/>
          </a:xfrm>
          <a:prstGeom prst="rect">
            <a:avLst/>
          </a:prstGeom>
        </p:spPr>
        <p:txBody>
          <a:bodyPr/>
          <a:lstStyle/>
          <a:p>
            <a:pPr marL="217170" indent="-217170" defTabSz="868680">
              <a:spcBef>
                <a:spcPts val="900"/>
              </a:spcBef>
              <a:buBlip>
                <a:blip r:embed="rId2"/>
              </a:buBlip>
              <a:defRPr sz="2200" u="sng">
                <a:solidFill>
                  <a:srgbClr val="0000FF"/>
                </a:solidFill>
                <a:uFill>
                  <a:solidFill>
                    <a:srgbClr val="0000FF"/>
                  </a:solidFill>
                </a:uFill>
              </a:defRPr>
            </a:pPr>
            <a:r>
              <a:rPr>
                <a:hlinkClick r:id="rId3"/>
              </a:rPr>
              <a:t>Visual Studio 2022 Community Edition</a:t>
            </a:r>
            <a:r>
              <a:rPr u="none">
                <a:solidFill>
                  <a:srgbClr val="000000"/>
                </a:solidFill>
                <a:uFillTx/>
              </a:rPr>
              <a:t> (Windows only)</a:t>
            </a:r>
            <a:endParaRPr>
              <a:solidFill>
                <a:srgbClr val="0563C1"/>
              </a:solidFill>
              <a:uFill>
                <a:solidFill>
                  <a:srgbClr val="0563C1"/>
                </a:solidFill>
              </a:uFill>
            </a:endParaRPr>
          </a:p>
          <a:p>
            <a:pPr marL="217170" indent="-217170" defTabSz="868680">
              <a:spcBef>
                <a:spcPts val="900"/>
              </a:spcBef>
              <a:buBlip>
                <a:blip r:embed="rId2"/>
              </a:buBlip>
              <a:defRPr sz="2200" u="sng">
                <a:solidFill>
                  <a:srgbClr val="0000FF"/>
                </a:solidFill>
                <a:uFill>
                  <a:solidFill>
                    <a:srgbClr val="0000FF"/>
                  </a:solidFill>
                </a:uFill>
              </a:defRPr>
            </a:pPr>
            <a:r>
              <a:rPr>
                <a:hlinkClick r:id="rId4"/>
              </a:rPr>
              <a:t>Visual Studio Code</a:t>
            </a:r>
            <a:r>
              <a:rPr u="none">
                <a:solidFill>
                  <a:srgbClr val="000000"/>
                </a:solidFill>
                <a:uFillTx/>
              </a:rPr>
              <a:t> (Everywhere=Win.Linux, Mac)</a:t>
            </a:r>
            <a:endParaRPr>
              <a:solidFill>
                <a:srgbClr val="0563C1"/>
              </a:solidFill>
              <a:uFill>
                <a:solidFill>
                  <a:srgbClr val="0563C1"/>
                </a:solidFill>
              </a:uFill>
            </a:endParaRPr>
          </a:p>
          <a:p>
            <a:pPr marL="217170" indent="-217170" defTabSz="868680">
              <a:spcBef>
                <a:spcPts val="900"/>
              </a:spcBef>
              <a:buBlip>
                <a:blip r:embed="rId2"/>
              </a:buBlip>
              <a:defRPr sz="2200"/>
            </a:pPr>
            <a:r>
              <a:t>Select GIT</a:t>
            </a:r>
          </a:p>
        </p:txBody>
      </p:sp>
      <p:pic>
        <p:nvPicPr>
          <p:cNvPr id="276" name="Picture 3" descr="Picture 3"/>
          <p:cNvPicPr>
            <a:picLocks noChangeAspect="1"/>
          </p:cNvPicPr>
          <p:nvPr/>
        </p:nvPicPr>
        <p:blipFill>
          <a:blip r:embed="rId5"/>
          <a:stretch>
            <a:fillRect/>
          </a:stretch>
        </p:blipFill>
        <p:spPr>
          <a:xfrm>
            <a:off x="1679712" y="3356538"/>
            <a:ext cx="5893907" cy="2559889"/>
          </a:xfrm>
          <a:prstGeom prst="rect">
            <a:avLst/>
          </a:prstGeom>
          <a:ln w="12700">
            <a:miter lim="400000"/>
          </a:ln>
        </p:spPr>
      </p:pic>
      <p:sp>
        <p:nvSpPr>
          <p:cNvPr id="277" name="Arrow: Right 4"/>
          <p:cNvSpPr/>
          <p:nvPr/>
        </p:nvSpPr>
        <p:spPr>
          <a:xfrm>
            <a:off x="775252" y="5203135"/>
            <a:ext cx="735496" cy="198787"/>
          </a:xfrm>
          <a:prstGeom prst="rightArrow">
            <a:avLst>
              <a:gd name="adj1" fmla="val 50000"/>
              <a:gd name="adj2" fmla="val 50000"/>
            </a:avLst>
          </a:prstGeom>
          <a:solidFill>
            <a:schemeClr val="accent1"/>
          </a:solidFill>
          <a:ln w="12700">
            <a:solidFill>
              <a:srgbClr val="42719B"/>
            </a:solidFill>
            <a:miter/>
          </a:ln>
        </p:spPr>
        <p:txBody>
          <a:bodyPr lIns="45718" tIns="45718" rIns="45718" bIns="45718" anchor="ctr"/>
          <a:lstStyle/>
          <a:p>
            <a:pPr algn="ctr">
              <a:defRPr>
                <a:solidFill>
                  <a:srgbClr val="FFFFFF"/>
                </a:solidFill>
                <a:latin typeface="+mn-lt"/>
                <a:ea typeface="+mn-ea"/>
                <a:cs typeface="+mn-cs"/>
                <a:sym typeface="Calibri"/>
              </a:defRPr>
            </a:pPr>
            <a:endParaRP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Title 1"/>
          <p:cNvSpPr txBox="1">
            <a:spLocks noGrp="1"/>
          </p:cNvSpPr>
          <p:nvPr>
            <p:ph type="title"/>
          </p:nvPr>
        </p:nvSpPr>
        <p:spPr>
          <a:xfrm>
            <a:off x="628650" y="464791"/>
            <a:ext cx="7886700" cy="652728"/>
          </a:xfrm>
          <a:prstGeom prst="rect">
            <a:avLst/>
          </a:prstGeom>
        </p:spPr>
        <p:txBody>
          <a:bodyPr/>
          <a:lstStyle>
            <a:lvl1pPr defTabSz="749808">
              <a:defRPr sz="3600"/>
            </a:lvl1pPr>
          </a:lstStyle>
          <a:p>
            <a:r>
              <a:t>Tools you need</a:t>
            </a:r>
          </a:p>
        </p:txBody>
      </p:sp>
      <p:pic>
        <p:nvPicPr>
          <p:cNvPr id="280" name="Picture 7" descr="Picture 7"/>
          <p:cNvPicPr>
            <a:picLocks noChangeAspect="1"/>
          </p:cNvPicPr>
          <p:nvPr/>
        </p:nvPicPr>
        <p:blipFill>
          <a:blip r:embed="rId2"/>
          <a:stretch>
            <a:fillRect/>
          </a:stretch>
        </p:blipFill>
        <p:spPr>
          <a:xfrm>
            <a:off x="882097" y="1982241"/>
            <a:ext cx="6588195" cy="2893518"/>
          </a:xfrm>
          <a:prstGeom prst="rect">
            <a:avLst/>
          </a:prstGeom>
          <a:ln w="12700">
            <a:miter lim="400000"/>
          </a:ln>
        </p:spPr>
      </p:pic>
      <p:pic>
        <p:nvPicPr>
          <p:cNvPr id="281" name="Picture 3" descr="Picture 3"/>
          <p:cNvPicPr>
            <a:picLocks noChangeAspect="1"/>
          </p:cNvPicPr>
          <p:nvPr/>
        </p:nvPicPr>
        <p:blipFill>
          <a:blip r:embed="rId3"/>
          <a:stretch>
            <a:fillRect/>
          </a:stretch>
        </p:blipFill>
        <p:spPr>
          <a:xfrm>
            <a:off x="1029111" y="4875757"/>
            <a:ext cx="6732776" cy="159363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Rectangle 3"/>
          <p:cNvSpPr txBox="1"/>
          <p:nvPr/>
        </p:nvSpPr>
        <p:spPr>
          <a:xfrm>
            <a:off x="270788" y="1295670"/>
            <a:ext cx="6109343" cy="62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defRPr>
                <a:latin typeface="+mn-lt"/>
                <a:ea typeface="+mn-ea"/>
                <a:cs typeface="+mn-cs"/>
                <a:sym typeface="Calibri"/>
              </a:defRPr>
            </a:pPr>
            <a:r>
              <a:t>Our GitHub Organization (PUBLIC):</a:t>
            </a:r>
          </a:p>
          <a:p>
            <a:pPr>
              <a:defRPr sz="1600" u="sng">
                <a:solidFill>
                  <a:srgbClr val="0000FF"/>
                </a:solidFill>
                <a:uFill>
                  <a:solidFill>
                    <a:srgbClr val="0000FF"/>
                  </a:solidFill>
                </a:uFill>
                <a:latin typeface="+mn-lt"/>
                <a:ea typeface="+mn-ea"/>
                <a:cs typeface="+mn-cs"/>
                <a:sym typeface="Calibri"/>
              </a:defRPr>
            </a:pPr>
            <a:r>
              <a:rPr>
                <a:hlinkClick r:id="rId2"/>
              </a:rPr>
              <a:t>https://github.com/</a:t>
            </a:r>
            <a:r>
              <a:rPr sz="1800" b="1">
                <a:hlinkClick r:id="rId2"/>
              </a:rPr>
              <a:t>UniversityOfAppliedSciencesFrankfurt</a:t>
            </a:r>
          </a:p>
        </p:txBody>
      </p:sp>
      <p:sp>
        <p:nvSpPr>
          <p:cNvPr id="284" name="Rectangle 4"/>
          <p:cNvSpPr txBox="1"/>
          <p:nvPr/>
        </p:nvSpPr>
        <p:spPr>
          <a:xfrm>
            <a:off x="270789" y="2050943"/>
            <a:ext cx="7584624" cy="6155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nchor="t">
            <a:spAutoFit/>
          </a:bodyPr>
          <a:lstStyle/>
          <a:p>
            <a:pPr>
              <a:defRPr>
                <a:latin typeface="+mn-lt"/>
                <a:ea typeface="+mn-ea"/>
                <a:cs typeface="+mn-cs"/>
                <a:sym typeface="Calibri"/>
              </a:defRPr>
            </a:pPr>
            <a:r>
              <a:rPr dirty="0"/>
              <a:t>Our Classroom (PRIVATE):</a:t>
            </a:r>
          </a:p>
          <a:p>
            <a:pPr>
              <a:defRPr sz="1600" u="sng">
                <a:solidFill>
                  <a:srgbClr val="0000FF"/>
                </a:solidFill>
                <a:uFill>
                  <a:solidFill>
                    <a:srgbClr val="0000FF"/>
                  </a:solidFill>
                </a:uFill>
                <a:latin typeface="+mn-lt"/>
                <a:ea typeface="+mn-ea"/>
                <a:cs typeface="+mn-cs"/>
                <a:sym typeface="Calibri"/>
              </a:defRPr>
            </a:pPr>
            <a:r>
              <a:rPr lang="en-US" dirty="0">
                <a:ea typeface="+mj-lt"/>
                <a:cs typeface="+mj-lt"/>
                <a:hlinkClick r:id="rId3"/>
              </a:rPr>
              <a:t>https://github.com/UniversityOfAppliedSciencesFrankfurt/se-cloud-2022-2023</a:t>
            </a:r>
            <a:endParaRPr/>
          </a:p>
        </p:txBody>
      </p:sp>
      <p:sp>
        <p:nvSpPr>
          <p:cNvPr id="285" name="Title 1"/>
          <p:cNvSpPr txBox="1">
            <a:spLocks noGrp="1"/>
          </p:cNvSpPr>
          <p:nvPr>
            <p:ph type="title"/>
          </p:nvPr>
        </p:nvSpPr>
        <p:spPr>
          <a:xfrm>
            <a:off x="375202" y="156282"/>
            <a:ext cx="7886701" cy="652728"/>
          </a:xfrm>
          <a:prstGeom prst="rect">
            <a:avLst/>
          </a:prstGeom>
        </p:spPr>
        <p:txBody>
          <a:bodyPr/>
          <a:lstStyle>
            <a:lvl1pPr defTabSz="749808">
              <a:defRPr sz="3600"/>
            </a:lvl1pPr>
          </a:lstStyle>
          <a:p>
            <a:r>
              <a:t>Git Classroom</a:t>
            </a:r>
          </a:p>
        </p:txBody>
      </p:sp>
      <p:pic>
        <p:nvPicPr>
          <p:cNvPr id="2" name="Picture 2" descr="Table&#10;&#10;Description automatically generated">
            <a:extLst>
              <a:ext uri="{FF2B5EF4-FFF2-40B4-BE49-F238E27FC236}">
                <a16:creationId xmlns:a16="http://schemas.microsoft.com/office/drawing/2014/main" id="{1B15528B-E490-691C-193C-C2B36B06A9C9}"/>
              </a:ext>
            </a:extLst>
          </p:cNvPr>
          <p:cNvPicPr>
            <a:picLocks noChangeAspect="1"/>
          </p:cNvPicPr>
          <p:nvPr/>
        </p:nvPicPr>
        <p:blipFill>
          <a:blip r:embed="rId4"/>
          <a:stretch>
            <a:fillRect/>
          </a:stretch>
        </p:blipFill>
        <p:spPr>
          <a:xfrm>
            <a:off x="270862" y="2828346"/>
            <a:ext cx="5192485" cy="347770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Title 1"/>
          <p:cNvSpPr txBox="1">
            <a:spLocks noGrp="1"/>
          </p:cNvSpPr>
          <p:nvPr>
            <p:ph type="title"/>
          </p:nvPr>
        </p:nvSpPr>
        <p:spPr>
          <a:xfrm>
            <a:off x="628650" y="742692"/>
            <a:ext cx="7886700" cy="652726"/>
          </a:xfrm>
          <a:prstGeom prst="rect">
            <a:avLst/>
          </a:prstGeom>
        </p:spPr>
        <p:txBody>
          <a:bodyPr/>
          <a:lstStyle>
            <a:lvl1pPr defTabSz="749808">
              <a:defRPr sz="3600"/>
            </a:lvl1pPr>
          </a:lstStyle>
          <a:p>
            <a:r>
              <a:t>Join the Git Class-Room</a:t>
            </a:r>
          </a:p>
        </p:txBody>
      </p:sp>
      <p:sp>
        <p:nvSpPr>
          <p:cNvPr id="289" name="TextBox 4"/>
          <p:cNvSpPr txBox="1"/>
          <p:nvPr/>
        </p:nvSpPr>
        <p:spPr>
          <a:xfrm>
            <a:off x="674370" y="2736949"/>
            <a:ext cx="6659879" cy="6463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t">
            <a:spAutoFit/>
          </a:bodyPr>
          <a:lstStyle/>
          <a:p>
            <a:pPr>
              <a:defRPr>
                <a:latin typeface="+mn-lt"/>
                <a:ea typeface="+mn-ea"/>
                <a:cs typeface="+mn-cs"/>
                <a:sym typeface="Calibri"/>
              </a:defRPr>
            </a:pPr>
            <a:r>
              <a:rPr dirty="0"/>
              <a:t>Join the university team:</a:t>
            </a:r>
          </a:p>
          <a:p>
            <a:pPr>
              <a:defRPr u="sng">
                <a:solidFill>
                  <a:srgbClr val="0000FF"/>
                </a:solidFill>
                <a:uFill>
                  <a:solidFill>
                    <a:srgbClr val="0000FF"/>
                  </a:solidFill>
                </a:uFill>
                <a:latin typeface="+mn-lt"/>
                <a:ea typeface="+mn-ea"/>
                <a:cs typeface="+mn-cs"/>
                <a:sym typeface="Calibri"/>
              </a:defRPr>
            </a:pPr>
            <a:r>
              <a:rPr lang="en-US" dirty="0">
                <a:ea typeface="+mj-lt"/>
                <a:cs typeface="+mj-lt"/>
                <a:hlinkClick r:id="rId2"/>
              </a:rPr>
              <a:t>https://classroom.github.com/a/R9bb74wG</a:t>
            </a:r>
            <a:endParaRPr/>
          </a:p>
        </p:txBody>
      </p:sp>
      <p:sp>
        <p:nvSpPr>
          <p:cNvPr id="290" name="TextBox 6"/>
          <p:cNvSpPr txBox="1"/>
          <p:nvPr/>
        </p:nvSpPr>
        <p:spPr>
          <a:xfrm>
            <a:off x="674370" y="1809431"/>
            <a:ext cx="6659879" cy="62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defRPr>
                <a:latin typeface="+mn-lt"/>
                <a:ea typeface="+mn-ea"/>
                <a:cs typeface="+mn-cs"/>
                <a:sym typeface="Calibri"/>
              </a:defRPr>
            </a:pPr>
            <a:r>
              <a:t>Signup for GITHUB: </a:t>
            </a:r>
          </a:p>
          <a:p>
            <a:pPr>
              <a:defRPr u="sng">
                <a:solidFill>
                  <a:srgbClr val="0000FF"/>
                </a:solidFill>
                <a:uFill>
                  <a:solidFill>
                    <a:srgbClr val="0000FF"/>
                  </a:solidFill>
                </a:uFill>
                <a:latin typeface="+mn-lt"/>
                <a:ea typeface="+mn-ea"/>
                <a:cs typeface="+mn-cs"/>
                <a:sym typeface="Calibri"/>
              </a:defRPr>
            </a:pPr>
            <a:r>
              <a:rPr>
                <a:hlinkClick r:id="rId3"/>
              </a:rPr>
              <a:t>https://github.com</a:t>
            </a:r>
            <a:r>
              <a:rPr u="none">
                <a:solidFill>
                  <a:srgbClr val="000000"/>
                </a:solidFill>
                <a:uFillTx/>
              </a:rPr>
              <a:t>  </a:t>
            </a:r>
          </a:p>
        </p:txBody>
      </p:sp>
      <p:pic>
        <p:nvPicPr>
          <p:cNvPr id="291" name="Picture 8" descr="Picture 8"/>
          <p:cNvPicPr>
            <a:picLocks noChangeAspect="1"/>
          </p:cNvPicPr>
          <p:nvPr/>
        </p:nvPicPr>
        <p:blipFill>
          <a:blip r:embed="rId4"/>
          <a:stretch>
            <a:fillRect/>
          </a:stretch>
        </p:blipFill>
        <p:spPr>
          <a:xfrm>
            <a:off x="2148444" y="3523488"/>
            <a:ext cx="3981480" cy="2767036"/>
          </a:xfrm>
          <a:prstGeom prst="rect">
            <a:avLst/>
          </a:prstGeom>
          <a:ln w="12700">
            <a:miter lim="400000"/>
          </a:ln>
        </p:spPr>
      </p:pic>
      <p:sp>
        <p:nvSpPr>
          <p:cNvPr id="292" name="Arrow: Right 9"/>
          <p:cNvSpPr/>
          <p:nvPr/>
        </p:nvSpPr>
        <p:spPr>
          <a:xfrm rot="10800000">
            <a:off x="4273296" y="5205984"/>
            <a:ext cx="1072901" cy="292613"/>
          </a:xfrm>
          <a:prstGeom prst="rightArrow">
            <a:avLst>
              <a:gd name="adj1" fmla="val 50000"/>
              <a:gd name="adj2" fmla="val 50000"/>
            </a:avLst>
          </a:prstGeom>
          <a:solidFill>
            <a:schemeClr val="accent1"/>
          </a:solidFill>
          <a:ln w="12700">
            <a:solidFill>
              <a:srgbClr val="42719B"/>
            </a:solidFill>
            <a:miter/>
          </a:ln>
        </p:spPr>
        <p:txBody>
          <a:bodyPr lIns="45718" tIns="45718" rIns="45718" bIns="45718" anchor="ctr"/>
          <a:lstStyle/>
          <a:p>
            <a:pPr algn="ctr">
              <a:defRPr>
                <a:solidFill>
                  <a:srgbClr val="FFFFFF"/>
                </a:solidFill>
                <a:latin typeface="+mn-lt"/>
                <a:ea typeface="+mn-ea"/>
                <a:cs typeface="+mn-cs"/>
                <a:sym typeface="Calibri"/>
              </a:defRPr>
            </a:pPr>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Rectangle 9"/>
          <p:cNvSpPr/>
          <p:nvPr/>
        </p:nvSpPr>
        <p:spPr>
          <a:xfrm>
            <a:off x="-1" y="0"/>
            <a:ext cx="3490723" cy="6858000"/>
          </a:xfrm>
          <a:prstGeom prst="rect">
            <a:avLst/>
          </a:prstGeom>
          <a:solidFill>
            <a:srgbClr val="3F3F3F"/>
          </a:solidFill>
          <a:ln w="12700">
            <a:miter lim="400000"/>
          </a:ln>
        </p:spPr>
        <p:txBody>
          <a:bodyPr lIns="45718" tIns="45718" rIns="45718" bIns="45718" anchor="ctr"/>
          <a:lstStyle/>
          <a:p>
            <a:pPr algn="ctr">
              <a:defRPr>
                <a:solidFill>
                  <a:srgbClr val="FFFFFF"/>
                </a:solidFill>
                <a:latin typeface="+mn-lt"/>
                <a:ea typeface="+mn-ea"/>
                <a:cs typeface="+mn-cs"/>
                <a:sym typeface="Calibri"/>
              </a:defRPr>
            </a:pPr>
            <a:endParaRPr/>
          </a:p>
        </p:txBody>
      </p:sp>
      <p:grpSp>
        <p:nvGrpSpPr>
          <p:cNvPr id="297" name="Title 1"/>
          <p:cNvGrpSpPr/>
          <p:nvPr/>
        </p:nvGrpSpPr>
        <p:grpSpPr>
          <a:xfrm>
            <a:off x="482598" y="623385"/>
            <a:ext cx="2522989" cy="1607071"/>
            <a:chOff x="-1" y="-1"/>
            <a:chExt cx="2522987" cy="1607070"/>
          </a:xfrm>
        </p:grpSpPr>
        <p:sp>
          <p:nvSpPr>
            <p:cNvPr id="295" name="Rectangle"/>
            <p:cNvSpPr/>
            <p:nvPr/>
          </p:nvSpPr>
          <p:spPr>
            <a:xfrm>
              <a:off x="-2" y="-2"/>
              <a:ext cx="2522989" cy="1607071"/>
            </a:xfrm>
            <a:prstGeom prst="rect">
              <a:avLst/>
            </a:prstGeom>
            <a:noFill/>
            <a:ln w="19050" cap="flat">
              <a:solidFill>
                <a:srgbClr val="FFFFFF"/>
              </a:solidFill>
              <a:prstDash val="solid"/>
              <a:round/>
            </a:ln>
            <a:effectLst/>
          </p:spPr>
          <p:txBody>
            <a:bodyPr wrap="square" lIns="45718" tIns="45718" rIns="45718" bIns="45718" numCol="1" anchor="ctr">
              <a:noAutofit/>
            </a:bodyPr>
            <a:lstStyle/>
            <a:p>
              <a:pPr algn="ctr">
                <a:lnSpc>
                  <a:spcPct val="90000"/>
                </a:lnSpc>
                <a:spcBef>
                  <a:spcPts val="600"/>
                </a:spcBef>
                <a:defRPr sz="4400">
                  <a:solidFill>
                    <a:srgbClr val="FFFFFF"/>
                  </a:solidFill>
                  <a:latin typeface="Calibri Light"/>
                  <a:ea typeface="Calibri Light"/>
                  <a:cs typeface="Calibri Light"/>
                  <a:sym typeface="Calibri Light"/>
                </a:defRPr>
              </a:pPr>
              <a:endParaRPr/>
            </a:p>
          </p:txBody>
        </p:sp>
        <p:sp>
          <p:nvSpPr>
            <p:cNvPr id="296" name="Your tasks for first sprint"/>
            <p:cNvSpPr txBox="1"/>
            <p:nvPr/>
          </p:nvSpPr>
          <p:spPr>
            <a:xfrm>
              <a:off x="55244" y="9524"/>
              <a:ext cx="2412498" cy="158802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normAutofit/>
            </a:bodyPr>
            <a:lstStyle>
              <a:lvl1pPr algn="ctr">
                <a:lnSpc>
                  <a:spcPct val="90000"/>
                </a:lnSpc>
                <a:spcBef>
                  <a:spcPts val="600"/>
                </a:spcBef>
                <a:defRPr sz="2400">
                  <a:solidFill>
                    <a:srgbClr val="FFFFFF"/>
                  </a:solidFill>
                  <a:latin typeface="Calibri Light"/>
                  <a:ea typeface="Calibri Light"/>
                  <a:cs typeface="Calibri Light"/>
                  <a:sym typeface="Calibri Light"/>
                </a:defRPr>
              </a:lvl1pPr>
            </a:lstStyle>
            <a:p>
              <a:r>
                <a:t>Your tasks for first sprint</a:t>
              </a:r>
            </a:p>
          </p:txBody>
        </p:sp>
      </p:grpSp>
      <p:sp>
        <p:nvSpPr>
          <p:cNvPr id="298" name="Rectangle 1"/>
          <p:cNvSpPr txBox="1"/>
          <p:nvPr/>
        </p:nvSpPr>
        <p:spPr>
          <a:xfrm>
            <a:off x="247469" y="2670700"/>
            <a:ext cx="2796178" cy="34156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pPr indent="-228600">
              <a:lnSpc>
                <a:spcPct val="90000"/>
              </a:lnSpc>
              <a:spcBef>
                <a:spcPts val="600"/>
              </a:spcBef>
              <a:buSzPct val="100000"/>
              <a:buFont typeface="Arial"/>
              <a:buChar char="•"/>
              <a:defRPr sz="1100">
                <a:solidFill>
                  <a:srgbClr val="FFFFFF"/>
                </a:solidFill>
                <a:latin typeface="+mn-lt"/>
                <a:ea typeface="+mn-ea"/>
                <a:cs typeface="+mn-cs"/>
                <a:sym typeface="Calibri"/>
              </a:defRPr>
            </a:pPr>
            <a:r>
              <a:t>Sprint starts NOW. </a:t>
            </a:r>
          </a:p>
          <a:p>
            <a:pPr marL="457200" lvl="1" indent="-228600">
              <a:lnSpc>
                <a:spcPct val="90000"/>
              </a:lnSpc>
              <a:spcBef>
                <a:spcPts val="600"/>
              </a:spcBef>
              <a:buSzPct val="100000"/>
              <a:buFont typeface="Arial"/>
              <a:buChar char="•"/>
              <a:defRPr sz="1100">
                <a:solidFill>
                  <a:srgbClr val="FFFFFF"/>
                </a:solidFill>
                <a:latin typeface="+mn-lt"/>
                <a:ea typeface="+mn-ea"/>
                <a:cs typeface="+mn-cs"/>
                <a:sym typeface="Calibri"/>
              </a:defRPr>
            </a:pPr>
            <a:r>
              <a:t>Sprints ends in two weeks.</a:t>
            </a:r>
          </a:p>
          <a:p>
            <a:pPr indent="-228600">
              <a:lnSpc>
                <a:spcPct val="90000"/>
              </a:lnSpc>
              <a:spcBef>
                <a:spcPts val="600"/>
              </a:spcBef>
              <a:buSzPct val="100000"/>
              <a:buFont typeface="Arial"/>
              <a:buChar char="•"/>
              <a:defRPr sz="1100">
                <a:solidFill>
                  <a:srgbClr val="FFFFFF"/>
                </a:solidFill>
                <a:latin typeface="+mn-lt"/>
                <a:ea typeface="+mn-ea"/>
                <a:cs typeface="+mn-cs"/>
                <a:sym typeface="Calibri"/>
              </a:defRPr>
            </a:pPr>
            <a:r>
              <a:t>1. Install VS</a:t>
            </a:r>
          </a:p>
          <a:p>
            <a:pPr indent="-228600">
              <a:lnSpc>
                <a:spcPct val="90000"/>
              </a:lnSpc>
              <a:spcBef>
                <a:spcPts val="600"/>
              </a:spcBef>
              <a:buSzPct val="100000"/>
              <a:buFont typeface="Arial"/>
              <a:buChar char="•"/>
              <a:defRPr sz="1100">
                <a:solidFill>
                  <a:srgbClr val="FFFFFF"/>
                </a:solidFill>
                <a:latin typeface="+mn-lt"/>
                <a:ea typeface="+mn-ea"/>
                <a:cs typeface="+mn-cs"/>
                <a:sym typeface="Calibri"/>
              </a:defRPr>
            </a:pPr>
            <a:r>
              <a:t>2. Create your branch on git.</a:t>
            </a:r>
          </a:p>
          <a:p>
            <a:pPr indent="-228600">
              <a:lnSpc>
                <a:spcPct val="90000"/>
              </a:lnSpc>
              <a:spcBef>
                <a:spcPts val="600"/>
              </a:spcBef>
              <a:buSzPct val="100000"/>
              <a:buFont typeface="Arial"/>
              <a:buChar char="•"/>
              <a:defRPr sz="1100">
                <a:solidFill>
                  <a:srgbClr val="FFFFFF"/>
                </a:solidFill>
                <a:latin typeface="+mn-lt"/>
                <a:ea typeface="+mn-ea"/>
                <a:cs typeface="+mn-cs"/>
                <a:sym typeface="Calibri"/>
              </a:defRPr>
            </a:pPr>
            <a:r>
              <a:t>3. Try to play with GIT (use VS or CLI)</a:t>
            </a:r>
          </a:p>
          <a:p>
            <a:pPr marL="742950" lvl="1" indent="-228600">
              <a:lnSpc>
                <a:spcPct val="90000"/>
              </a:lnSpc>
              <a:spcBef>
                <a:spcPts val="600"/>
              </a:spcBef>
              <a:buSzPct val="100000"/>
              <a:buFont typeface="Arial"/>
              <a:buChar char="•"/>
              <a:defRPr sz="1100">
                <a:solidFill>
                  <a:srgbClr val="FFFFFF"/>
                </a:solidFill>
                <a:latin typeface="+mn-lt"/>
                <a:ea typeface="+mn-ea"/>
                <a:cs typeface="+mn-cs"/>
                <a:sym typeface="Calibri"/>
              </a:defRPr>
            </a:pPr>
            <a:r>
              <a:t>Create some files</a:t>
            </a:r>
          </a:p>
          <a:p>
            <a:pPr marL="742950" lvl="1" indent="-228600">
              <a:lnSpc>
                <a:spcPct val="90000"/>
              </a:lnSpc>
              <a:spcBef>
                <a:spcPts val="600"/>
              </a:spcBef>
              <a:buSzPct val="100000"/>
              <a:buFont typeface="Arial"/>
              <a:buChar char="•"/>
              <a:defRPr sz="1100">
                <a:solidFill>
                  <a:srgbClr val="FFFFFF"/>
                </a:solidFill>
                <a:latin typeface="+mn-lt"/>
                <a:ea typeface="+mn-ea"/>
                <a:cs typeface="+mn-cs"/>
                <a:sym typeface="Calibri"/>
              </a:defRPr>
            </a:pPr>
            <a:r>
              <a:t>Commit files</a:t>
            </a:r>
          </a:p>
          <a:p>
            <a:pPr marL="742950" lvl="1" indent="-228600">
              <a:lnSpc>
                <a:spcPct val="90000"/>
              </a:lnSpc>
              <a:spcBef>
                <a:spcPts val="600"/>
              </a:spcBef>
              <a:buSzPct val="100000"/>
              <a:buFont typeface="Arial"/>
              <a:buChar char="•"/>
              <a:defRPr sz="1100">
                <a:solidFill>
                  <a:srgbClr val="FFFFFF"/>
                </a:solidFill>
                <a:latin typeface="+mn-lt"/>
                <a:ea typeface="+mn-ea"/>
                <a:cs typeface="+mn-cs"/>
                <a:sym typeface="Calibri"/>
              </a:defRPr>
            </a:pPr>
            <a:r>
              <a:t>Change files</a:t>
            </a:r>
          </a:p>
          <a:p>
            <a:pPr marL="285750" indent="-228600">
              <a:lnSpc>
                <a:spcPct val="90000"/>
              </a:lnSpc>
              <a:spcBef>
                <a:spcPts val="600"/>
              </a:spcBef>
              <a:buSzPct val="100000"/>
              <a:buFont typeface="Arial"/>
              <a:buChar char="•"/>
              <a:defRPr sz="1100">
                <a:solidFill>
                  <a:srgbClr val="FFFFFF"/>
                </a:solidFill>
                <a:latin typeface="+mn-lt"/>
                <a:ea typeface="+mn-ea"/>
                <a:cs typeface="+mn-cs"/>
                <a:sym typeface="Calibri"/>
              </a:defRPr>
            </a:pPr>
            <a:r>
              <a:t>See the URL for all required details</a:t>
            </a:r>
          </a:p>
        </p:txBody>
      </p:sp>
      <p:pic>
        <p:nvPicPr>
          <p:cNvPr id="299" name="Picture 4" descr="Picture 4"/>
          <p:cNvPicPr>
            <a:picLocks noChangeAspect="1"/>
          </p:cNvPicPr>
          <p:nvPr/>
        </p:nvPicPr>
        <p:blipFill>
          <a:blip r:embed="rId2"/>
          <a:stretch>
            <a:fillRect/>
          </a:stretch>
        </p:blipFill>
        <p:spPr>
          <a:xfrm>
            <a:off x="3973321" y="2545732"/>
            <a:ext cx="4688079" cy="1605668"/>
          </a:xfrm>
          <a:prstGeom prst="rect">
            <a:avLst/>
          </a:prstGeom>
          <a:ln w="12700">
            <a:miter lim="400000"/>
          </a:ln>
        </p:spPr>
      </p:pic>
      <p:sp>
        <p:nvSpPr>
          <p:cNvPr id="300" name="TextBox 8"/>
          <p:cNvSpPr txBox="1"/>
          <p:nvPr/>
        </p:nvSpPr>
        <p:spPr>
          <a:xfrm>
            <a:off x="3536441" y="5509504"/>
            <a:ext cx="6658579" cy="9172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20" rIns="45719" bIns="45720" anchor="t">
            <a:spAutoFit/>
          </a:bodyPr>
          <a:lstStyle/>
          <a:p>
            <a:pPr>
              <a:defRPr>
                <a:latin typeface="+mn-lt"/>
                <a:ea typeface="+mn-ea"/>
                <a:cs typeface="+mn-cs"/>
                <a:sym typeface="Calibri"/>
              </a:defRPr>
            </a:pPr>
            <a:r>
              <a:rPr lang="en-US" u="sng" dirty="0">
                <a:solidFill>
                  <a:srgbClr val="0000FF"/>
                </a:solidFill>
                <a:uFill>
                  <a:solidFill>
                    <a:srgbClr val="0000FF"/>
                  </a:solidFill>
                </a:uFill>
                <a:hlinkClick r:id="rId3"/>
              </a:rPr>
              <a:t>se-cloud-2022-2023</a:t>
            </a:r>
            <a:r>
              <a:rPr u="sng" dirty="0">
                <a:solidFill>
                  <a:srgbClr val="0000FF"/>
                </a:solidFill>
                <a:uFill>
                  <a:solidFill>
                    <a:srgbClr val="0000FF"/>
                  </a:solidFill>
                </a:uFill>
                <a:hlinkClick r:id="rId3">
                  <a:extLst>
                    <a:ext uri="{A12FA001-AC4F-418D-AE19-62706E023703}">
                      <ahyp:hlinkClr xmlns:ahyp="http://schemas.microsoft.com/office/drawing/2018/hyperlinkcolor" val="tx"/>
                    </a:ext>
                  </a:extLst>
                </a:hlinkClick>
              </a:rPr>
              <a:t>/SoEnExercises.md at master · UniversityOfAppliedSciencesFrankfurt/</a:t>
            </a:r>
            <a:r>
              <a:rPr lang="en-US" u="sng" dirty="0">
                <a:solidFill>
                  <a:srgbClr val="0000FF"/>
                </a:solidFill>
                <a:uFill>
                  <a:solidFill>
                    <a:srgbClr val="0000FF"/>
                  </a:solidFill>
                </a:uFill>
                <a:hlinkClick r:id="rId3">
                  <a:extLst>
                    <a:ext uri="{A12FA001-AC4F-418D-AE19-62706E023703}">
                      <ahyp:hlinkClr xmlns:ahyp="http://schemas.microsoft.com/office/drawing/2018/hyperlinkcolor" val="tx"/>
                    </a:ext>
                  </a:extLst>
                </a:hlinkClick>
              </a:rPr>
              <a:t>se-cloud-2022-2023</a:t>
            </a:r>
            <a:r>
              <a:rPr u="sng" dirty="0">
                <a:solidFill>
                  <a:srgbClr val="0000FF"/>
                </a:solidFill>
                <a:uFill>
                  <a:solidFill>
                    <a:srgbClr val="0000FF"/>
                  </a:solidFill>
                </a:uFill>
                <a:hlinkClick r:id="rId3">
                  <a:extLst>
                    <a:ext uri="{A12FA001-AC4F-418D-AE19-62706E023703}">
                      <ahyp:hlinkClr xmlns:ahyp="http://schemas.microsoft.com/office/drawing/2018/hyperlinkcolor" val="tx"/>
                    </a:ext>
                  </a:extLst>
                </a:hlinkClick>
              </a:rPr>
              <a:t> (github.com)</a:t>
            </a:r>
            <a:endParaRPr lang="en-US" u="sng" dirty="0">
              <a:solidFill>
                <a:srgbClr val="0000FF"/>
              </a:solidFill>
              <a:uFill>
                <a:solidFill>
                  <a:srgbClr val="0000FF"/>
                </a:solidFill>
              </a:uFill>
              <a:hlinkClick r:id="rId3">
                <a:extLst>
                  <a:ext uri="{A12FA001-AC4F-418D-AE19-62706E023703}">
                    <ahyp:hlinkClr xmlns:ahyp="http://schemas.microsoft.com/office/drawing/2018/hyperlinkcolor" val="tx"/>
                  </a:ext>
                </a:extLst>
              </a:hlinkClick>
            </a:endParaRP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Title 1"/>
          <p:cNvSpPr txBox="1">
            <a:spLocks noGrp="1"/>
          </p:cNvSpPr>
          <p:nvPr>
            <p:ph type="title"/>
          </p:nvPr>
        </p:nvSpPr>
        <p:spPr>
          <a:xfrm>
            <a:off x="628650" y="742692"/>
            <a:ext cx="7886700" cy="652726"/>
          </a:xfrm>
          <a:prstGeom prst="rect">
            <a:avLst/>
          </a:prstGeom>
        </p:spPr>
        <p:txBody>
          <a:bodyPr/>
          <a:lstStyle>
            <a:lvl1pPr defTabSz="749808">
              <a:defRPr sz="3600"/>
            </a:lvl1pPr>
          </a:lstStyle>
          <a:p>
            <a:r>
              <a:t>Survey</a:t>
            </a:r>
          </a:p>
        </p:txBody>
      </p:sp>
      <p:sp>
        <p:nvSpPr>
          <p:cNvPr id="303" name="TextBox 4"/>
          <p:cNvSpPr txBox="1"/>
          <p:nvPr/>
        </p:nvSpPr>
        <p:spPr>
          <a:xfrm>
            <a:off x="105318" y="6063231"/>
            <a:ext cx="8707692" cy="3385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nchor="t">
            <a:spAutoFit/>
          </a:bodyPr>
          <a:lstStyle>
            <a:lvl1pPr>
              <a:defRPr sz="1100" u="sng">
                <a:solidFill>
                  <a:srgbClr val="0000FF"/>
                </a:solidFill>
                <a:uFill>
                  <a:solidFill>
                    <a:srgbClr val="0000FF"/>
                  </a:solidFill>
                </a:uFill>
                <a:latin typeface="+mn-lt"/>
                <a:ea typeface="+mn-ea"/>
                <a:cs typeface="+mn-cs"/>
                <a:sym typeface="Calibri"/>
                <a:hlinkClick r:id="rId2"/>
              </a:defRPr>
            </a:lvl1pPr>
          </a:lstStyle>
          <a:p>
            <a:r>
              <a:rPr lang="en-US" sz="1600" u="none" dirty="0">
                <a:ea typeface="+mn-lt"/>
                <a:cs typeface="+mn-lt"/>
              </a:rPr>
              <a:t>http://tiny.cc/4q90vz</a:t>
            </a:r>
            <a:endParaRPr lang="en-US" sz="1600" dirty="0"/>
          </a:p>
        </p:txBody>
      </p:sp>
      <p:pic>
        <p:nvPicPr>
          <p:cNvPr id="2" name="Picture 2" descr="Qr code&#10;&#10;Description automatically generated">
            <a:extLst>
              <a:ext uri="{FF2B5EF4-FFF2-40B4-BE49-F238E27FC236}">
                <a16:creationId xmlns:a16="http://schemas.microsoft.com/office/drawing/2014/main" id="{2096257B-A678-26FE-6AF6-A7055AEE0930}"/>
              </a:ext>
            </a:extLst>
          </p:cNvPr>
          <p:cNvPicPr>
            <a:picLocks noChangeAspect="1"/>
          </p:cNvPicPr>
          <p:nvPr/>
        </p:nvPicPr>
        <p:blipFill>
          <a:blip r:embed="rId3"/>
          <a:stretch>
            <a:fillRect/>
          </a:stretch>
        </p:blipFill>
        <p:spPr>
          <a:xfrm>
            <a:off x="2906785" y="1658923"/>
            <a:ext cx="3613557" cy="36135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Freeform: Shape 9"/>
          <p:cNvSpPr/>
          <p:nvPr/>
        </p:nvSpPr>
        <p:spPr>
          <a:xfrm>
            <a:off x="363069" y="470922"/>
            <a:ext cx="3285761" cy="58921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499" y="0"/>
                </a:lnTo>
                <a:lnTo>
                  <a:pt x="20556" y="252"/>
                </a:lnTo>
                <a:lnTo>
                  <a:pt x="20666" y="753"/>
                </a:lnTo>
                <a:lnTo>
                  <a:pt x="20773" y="1257"/>
                </a:lnTo>
                <a:lnTo>
                  <a:pt x="20865" y="1763"/>
                </a:lnTo>
                <a:lnTo>
                  <a:pt x="20958" y="2267"/>
                </a:lnTo>
                <a:lnTo>
                  <a:pt x="21045" y="2773"/>
                </a:lnTo>
                <a:lnTo>
                  <a:pt x="21119" y="3272"/>
                </a:lnTo>
                <a:lnTo>
                  <a:pt x="21189" y="3778"/>
                </a:lnTo>
                <a:lnTo>
                  <a:pt x="21254" y="4282"/>
                </a:lnTo>
                <a:lnTo>
                  <a:pt x="21309" y="4777"/>
                </a:lnTo>
                <a:lnTo>
                  <a:pt x="21365" y="5278"/>
                </a:lnTo>
                <a:lnTo>
                  <a:pt x="21411" y="5773"/>
                </a:lnTo>
                <a:lnTo>
                  <a:pt x="21448" y="6268"/>
                </a:lnTo>
                <a:lnTo>
                  <a:pt x="21486" y="6761"/>
                </a:lnTo>
                <a:lnTo>
                  <a:pt x="21517" y="7249"/>
                </a:lnTo>
                <a:lnTo>
                  <a:pt x="21540" y="7733"/>
                </a:lnTo>
                <a:lnTo>
                  <a:pt x="21559" y="8217"/>
                </a:lnTo>
                <a:lnTo>
                  <a:pt x="21578" y="8696"/>
                </a:lnTo>
                <a:lnTo>
                  <a:pt x="21586" y="9169"/>
                </a:lnTo>
                <a:lnTo>
                  <a:pt x="21595" y="9641"/>
                </a:lnTo>
                <a:lnTo>
                  <a:pt x="21600" y="10107"/>
                </a:lnTo>
                <a:lnTo>
                  <a:pt x="21595" y="10569"/>
                </a:lnTo>
                <a:lnTo>
                  <a:pt x="21595" y="11026"/>
                </a:lnTo>
                <a:lnTo>
                  <a:pt x="21586" y="11479"/>
                </a:lnTo>
                <a:lnTo>
                  <a:pt x="21572" y="11923"/>
                </a:lnTo>
                <a:lnTo>
                  <a:pt x="21559" y="12362"/>
                </a:lnTo>
                <a:lnTo>
                  <a:pt x="21544" y="12793"/>
                </a:lnTo>
                <a:lnTo>
                  <a:pt x="21522" y="13221"/>
                </a:lnTo>
                <a:lnTo>
                  <a:pt x="21498" y="13643"/>
                </a:lnTo>
                <a:lnTo>
                  <a:pt x="21476" y="14055"/>
                </a:lnTo>
                <a:lnTo>
                  <a:pt x="21415" y="14861"/>
                </a:lnTo>
                <a:lnTo>
                  <a:pt x="21350" y="15633"/>
                </a:lnTo>
                <a:lnTo>
                  <a:pt x="21282" y="16374"/>
                </a:lnTo>
                <a:lnTo>
                  <a:pt x="21207" y="17076"/>
                </a:lnTo>
                <a:lnTo>
                  <a:pt x="21129" y="17746"/>
                </a:lnTo>
                <a:lnTo>
                  <a:pt x="21045" y="18367"/>
                </a:lnTo>
                <a:lnTo>
                  <a:pt x="20962" y="18951"/>
                </a:lnTo>
                <a:lnTo>
                  <a:pt x="20879" y="19488"/>
                </a:lnTo>
                <a:lnTo>
                  <a:pt x="20801" y="19981"/>
                </a:lnTo>
                <a:lnTo>
                  <a:pt x="20727" y="20418"/>
                </a:lnTo>
                <a:lnTo>
                  <a:pt x="20657" y="20813"/>
                </a:lnTo>
                <a:lnTo>
                  <a:pt x="20598" y="21146"/>
                </a:lnTo>
                <a:lnTo>
                  <a:pt x="20542" y="21425"/>
                </a:lnTo>
                <a:lnTo>
                  <a:pt x="20506" y="21600"/>
                </a:lnTo>
                <a:lnTo>
                  <a:pt x="0" y="21600"/>
                </a:lnTo>
                <a:close/>
              </a:path>
            </a:pathLst>
          </a:custGeom>
          <a:solidFill>
            <a:srgbClr val="404040"/>
          </a:solidFill>
          <a:ln w="12700">
            <a:miter lim="400000"/>
          </a:ln>
        </p:spPr>
        <p:txBody>
          <a:bodyPr lIns="45718" tIns="45718" rIns="45718" bIns="45718" anchor="ctr"/>
          <a:lstStyle/>
          <a:p>
            <a:pPr algn="ctr" defTabSz="457200">
              <a:defRPr>
                <a:solidFill>
                  <a:srgbClr val="FFFFFF"/>
                </a:solidFill>
                <a:latin typeface="+mn-lt"/>
                <a:ea typeface="+mn-ea"/>
                <a:cs typeface="+mn-cs"/>
                <a:sym typeface="Calibri"/>
              </a:defRPr>
            </a:pPr>
            <a:endParaRPr/>
          </a:p>
        </p:txBody>
      </p:sp>
      <p:sp>
        <p:nvSpPr>
          <p:cNvPr id="307" name="Title 1"/>
          <p:cNvSpPr txBox="1">
            <a:spLocks noGrp="1"/>
          </p:cNvSpPr>
          <p:nvPr>
            <p:ph type="title"/>
          </p:nvPr>
        </p:nvSpPr>
        <p:spPr>
          <a:xfrm>
            <a:off x="647271" y="1011999"/>
            <a:ext cx="2562120" cy="4795416"/>
          </a:xfrm>
          <a:prstGeom prst="rect">
            <a:avLst/>
          </a:prstGeom>
        </p:spPr>
        <p:txBody>
          <a:bodyPr anchor="ctr"/>
          <a:lstStyle>
            <a:lvl1pPr>
              <a:defRPr>
                <a:solidFill>
                  <a:srgbClr val="FFFFFF"/>
                </a:solidFill>
                <a:latin typeface="Calibri Light"/>
                <a:ea typeface="Calibri Light"/>
                <a:cs typeface="Calibri Light"/>
                <a:sym typeface="Calibri Light"/>
              </a:defRPr>
            </a:lvl1pPr>
          </a:lstStyle>
          <a:p>
            <a:r>
              <a:t>Let’s start</a:t>
            </a:r>
          </a:p>
        </p:txBody>
      </p:sp>
      <p:grpSp>
        <p:nvGrpSpPr>
          <p:cNvPr id="326" name="Content Placeholder 2"/>
          <p:cNvGrpSpPr/>
          <p:nvPr/>
        </p:nvGrpSpPr>
        <p:grpSpPr>
          <a:xfrm>
            <a:off x="3895720" y="472822"/>
            <a:ext cx="4885213" cy="5881629"/>
            <a:chOff x="0" y="0"/>
            <a:chExt cx="4885211" cy="5881628"/>
          </a:xfrm>
        </p:grpSpPr>
        <p:sp>
          <p:nvSpPr>
            <p:cNvPr id="308" name="Rounded Rectangle"/>
            <p:cNvSpPr/>
            <p:nvPr/>
          </p:nvSpPr>
          <p:spPr>
            <a:xfrm>
              <a:off x="-1" y="-1"/>
              <a:ext cx="4885212" cy="811264"/>
            </a:xfrm>
            <a:prstGeom prst="roundRect">
              <a:avLst>
                <a:gd name="adj" fmla="val 10000"/>
              </a:avLst>
            </a:prstGeom>
            <a:solidFill>
              <a:schemeClr val="accent2"/>
            </a:solid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endParaRPr/>
            </a:p>
          </p:txBody>
        </p:sp>
        <p:sp>
          <p:nvSpPr>
            <p:cNvPr id="309" name="Square"/>
            <p:cNvSpPr/>
            <p:nvPr/>
          </p:nvSpPr>
          <p:spPr>
            <a:xfrm>
              <a:off x="245404" y="182532"/>
              <a:ext cx="446196" cy="446196"/>
            </a:xfrm>
            <a:prstGeom prst="rect">
              <a:avLst/>
            </a:prstGeom>
            <a:blipFill rotWithShape="1">
              <a:blip r:embed="rId2"/>
              <a:srcRect/>
              <a:stretch>
                <a:fillRect/>
              </a:stretch>
            </a:blip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endParaRPr/>
            </a:p>
          </p:txBody>
        </p:sp>
        <p:sp>
          <p:nvSpPr>
            <p:cNvPr id="310" name="Enter your name in attendee list"/>
            <p:cNvSpPr txBox="1"/>
            <p:nvPr/>
          </p:nvSpPr>
          <p:spPr>
            <a:xfrm>
              <a:off x="937002" y="200348"/>
              <a:ext cx="3948207" cy="41055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5855" tIns="85855" rIns="85855" bIns="85855" numCol="1" anchor="ctr">
              <a:spAutoFit/>
            </a:bodyPr>
            <a:lstStyle>
              <a:lvl1pPr defTabSz="844550">
                <a:lnSpc>
                  <a:spcPct val="90000"/>
                </a:lnSpc>
                <a:spcBef>
                  <a:spcPts val="700"/>
                </a:spcBef>
                <a:defRPr sz="1900">
                  <a:latin typeface="+mn-lt"/>
                  <a:ea typeface="+mn-ea"/>
                  <a:cs typeface="+mn-cs"/>
                  <a:sym typeface="Calibri"/>
                </a:defRPr>
              </a:lvl1pPr>
            </a:lstStyle>
            <a:p>
              <a:r>
                <a:t>Enter your name in attendee list</a:t>
              </a:r>
            </a:p>
          </p:txBody>
        </p:sp>
        <p:sp>
          <p:nvSpPr>
            <p:cNvPr id="311" name="Rounded Rectangle"/>
            <p:cNvSpPr/>
            <p:nvPr/>
          </p:nvSpPr>
          <p:spPr>
            <a:xfrm>
              <a:off x="-1" y="1014073"/>
              <a:ext cx="4885212" cy="811262"/>
            </a:xfrm>
            <a:prstGeom prst="roundRect">
              <a:avLst>
                <a:gd name="adj" fmla="val 10000"/>
              </a:avLst>
            </a:prstGeom>
            <a:solidFill>
              <a:schemeClr val="accent3"/>
            </a:solid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endParaRPr/>
            </a:p>
          </p:txBody>
        </p:sp>
        <p:sp>
          <p:nvSpPr>
            <p:cNvPr id="312" name="Square"/>
            <p:cNvSpPr/>
            <p:nvPr/>
          </p:nvSpPr>
          <p:spPr>
            <a:xfrm>
              <a:off x="245404" y="1196606"/>
              <a:ext cx="446196" cy="446195"/>
            </a:xfrm>
            <a:prstGeom prst="rect">
              <a:avLst/>
            </a:prstGeom>
            <a:blipFill rotWithShape="1">
              <a:blip r:embed="rId3"/>
              <a:srcRect/>
              <a:stretch>
                <a:fillRect/>
              </a:stretch>
            </a:blip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endParaRPr/>
            </a:p>
          </p:txBody>
        </p:sp>
        <p:sp>
          <p:nvSpPr>
            <p:cNvPr id="313" name="Register on Linked-In"/>
            <p:cNvSpPr txBox="1"/>
            <p:nvPr/>
          </p:nvSpPr>
          <p:spPr>
            <a:xfrm>
              <a:off x="937002" y="1214421"/>
              <a:ext cx="3948207" cy="41055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5855" tIns="85855" rIns="85855" bIns="85855" numCol="1" anchor="ctr">
              <a:spAutoFit/>
            </a:bodyPr>
            <a:lstStyle>
              <a:lvl1pPr defTabSz="844550">
                <a:lnSpc>
                  <a:spcPct val="90000"/>
                </a:lnSpc>
                <a:spcBef>
                  <a:spcPts val="700"/>
                </a:spcBef>
                <a:defRPr sz="1900">
                  <a:latin typeface="+mn-lt"/>
                  <a:ea typeface="+mn-ea"/>
                  <a:cs typeface="+mn-cs"/>
                  <a:sym typeface="Calibri"/>
                </a:defRPr>
              </a:lvl1pPr>
            </a:lstStyle>
            <a:p>
              <a:r>
                <a:t>Register on Linked-In</a:t>
              </a:r>
            </a:p>
          </p:txBody>
        </p:sp>
        <p:sp>
          <p:nvSpPr>
            <p:cNvPr id="314" name="Rounded Rectangle"/>
            <p:cNvSpPr/>
            <p:nvPr/>
          </p:nvSpPr>
          <p:spPr>
            <a:xfrm>
              <a:off x="-1" y="2028145"/>
              <a:ext cx="4885212" cy="811264"/>
            </a:xfrm>
            <a:prstGeom prst="roundRect">
              <a:avLst>
                <a:gd name="adj" fmla="val 10000"/>
              </a:avLst>
            </a:prstGeom>
            <a:solidFill>
              <a:schemeClr val="accent4"/>
            </a:solid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endParaRPr/>
            </a:p>
          </p:txBody>
        </p:sp>
        <p:sp>
          <p:nvSpPr>
            <p:cNvPr id="315" name="Square"/>
            <p:cNvSpPr/>
            <p:nvPr/>
          </p:nvSpPr>
          <p:spPr>
            <a:xfrm>
              <a:off x="245404" y="2210679"/>
              <a:ext cx="446196" cy="446195"/>
            </a:xfrm>
            <a:prstGeom prst="rect">
              <a:avLst/>
            </a:prstGeom>
            <a:blipFill rotWithShape="1">
              <a:blip r:embed="rId4"/>
              <a:srcRect/>
              <a:stretch>
                <a:fillRect/>
              </a:stretch>
            </a:blip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endParaRPr/>
            </a:p>
          </p:txBody>
        </p:sp>
        <p:sp>
          <p:nvSpPr>
            <p:cNvPr id="316" name="Connect to us"/>
            <p:cNvSpPr txBox="1"/>
            <p:nvPr/>
          </p:nvSpPr>
          <p:spPr>
            <a:xfrm>
              <a:off x="937002" y="2228494"/>
              <a:ext cx="3948207" cy="41055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5855" tIns="85855" rIns="85855" bIns="85855" numCol="1" anchor="ctr">
              <a:spAutoFit/>
            </a:bodyPr>
            <a:lstStyle>
              <a:lvl1pPr defTabSz="844550">
                <a:lnSpc>
                  <a:spcPct val="90000"/>
                </a:lnSpc>
                <a:spcBef>
                  <a:spcPts val="700"/>
                </a:spcBef>
                <a:defRPr sz="1900">
                  <a:latin typeface="+mn-lt"/>
                  <a:ea typeface="+mn-ea"/>
                  <a:cs typeface="+mn-cs"/>
                  <a:sym typeface="Calibri"/>
                </a:defRPr>
              </a:lvl1pPr>
            </a:lstStyle>
            <a:p>
              <a:r>
                <a:t>Connect to us</a:t>
              </a:r>
            </a:p>
          </p:txBody>
        </p:sp>
        <p:sp>
          <p:nvSpPr>
            <p:cNvPr id="317" name="Rounded Rectangle"/>
            <p:cNvSpPr/>
            <p:nvPr/>
          </p:nvSpPr>
          <p:spPr>
            <a:xfrm>
              <a:off x="-1" y="3042220"/>
              <a:ext cx="4885212" cy="811262"/>
            </a:xfrm>
            <a:prstGeom prst="roundRect">
              <a:avLst>
                <a:gd name="adj" fmla="val 10000"/>
              </a:avLst>
            </a:prstGeom>
            <a:solidFill>
              <a:schemeClr val="accent5"/>
            </a:solid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endParaRPr/>
            </a:p>
          </p:txBody>
        </p:sp>
        <p:sp>
          <p:nvSpPr>
            <p:cNvPr id="318" name="Square"/>
            <p:cNvSpPr/>
            <p:nvPr/>
          </p:nvSpPr>
          <p:spPr>
            <a:xfrm>
              <a:off x="245404" y="3224753"/>
              <a:ext cx="446196" cy="446195"/>
            </a:xfrm>
            <a:prstGeom prst="rect">
              <a:avLst/>
            </a:prstGeom>
            <a:blipFill rotWithShape="1">
              <a:blip r:embed="rId5"/>
              <a:srcRect/>
              <a:stretch>
                <a:fillRect/>
              </a:stretch>
            </a:blip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endParaRPr/>
            </a:p>
          </p:txBody>
        </p:sp>
        <p:sp>
          <p:nvSpPr>
            <p:cNvPr id="319" name="Register on GitHub"/>
            <p:cNvSpPr txBox="1"/>
            <p:nvPr/>
          </p:nvSpPr>
          <p:spPr>
            <a:xfrm>
              <a:off x="937002" y="3242568"/>
              <a:ext cx="3948207" cy="41055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5855" tIns="85855" rIns="85855" bIns="85855" numCol="1" anchor="ctr">
              <a:spAutoFit/>
            </a:bodyPr>
            <a:lstStyle>
              <a:lvl1pPr defTabSz="844550">
                <a:lnSpc>
                  <a:spcPct val="90000"/>
                </a:lnSpc>
                <a:spcBef>
                  <a:spcPts val="700"/>
                </a:spcBef>
                <a:defRPr sz="1900">
                  <a:latin typeface="+mn-lt"/>
                  <a:ea typeface="+mn-ea"/>
                  <a:cs typeface="+mn-cs"/>
                  <a:sym typeface="Calibri"/>
                </a:defRPr>
              </a:lvl1pPr>
            </a:lstStyle>
            <a:p>
              <a:r>
                <a:t>Register on GitHub</a:t>
              </a:r>
            </a:p>
          </p:txBody>
        </p:sp>
        <p:sp>
          <p:nvSpPr>
            <p:cNvPr id="320" name="Rounded Rectangle"/>
            <p:cNvSpPr/>
            <p:nvPr/>
          </p:nvSpPr>
          <p:spPr>
            <a:xfrm>
              <a:off x="-1" y="4056291"/>
              <a:ext cx="4885212" cy="811262"/>
            </a:xfrm>
            <a:prstGeom prst="roundRect">
              <a:avLst>
                <a:gd name="adj" fmla="val 10000"/>
              </a:avLst>
            </a:prstGeom>
            <a:solidFill>
              <a:schemeClr val="accent6"/>
            </a:solid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endParaRPr/>
            </a:p>
          </p:txBody>
        </p:sp>
        <p:sp>
          <p:nvSpPr>
            <p:cNvPr id="321" name="Square"/>
            <p:cNvSpPr/>
            <p:nvPr/>
          </p:nvSpPr>
          <p:spPr>
            <a:xfrm>
              <a:off x="245404" y="4238824"/>
              <a:ext cx="446196" cy="446195"/>
            </a:xfrm>
            <a:prstGeom prst="rect">
              <a:avLst/>
            </a:prstGeom>
            <a:blipFill rotWithShape="1">
              <a:blip r:embed="rId6"/>
              <a:srcRect/>
              <a:stretch>
                <a:fillRect/>
              </a:stretch>
            </a:blip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endParaRPr/>
            </a:p>
          </p:txBody>
        </p:sp>
        <p:sp>
          <p:nvSpPr>
            <p:cNvPr id="322" name="Install Visual Studio on your own laptop"/>
            <p:cNvSpPr txBox="1"/>
            <p:nvPr/>
          </p:nvSpPr>
          <p:spPr>
            <a:xfrm>
              <a:off x="937002" y="4122532"/>
              <a:ext cx="3948207" cy="67877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5855" tIns="85855" rIns="85855" bIns="85855" numCol="1" anchor="ctr">
              <a:spAutoFit/>
            </a:bodyPr>
            <a:lstStyle>
              <a:lvl1pPr defTabSz="844550">
                <a:lnSpc>
                  <a:spcPct val="90000"/>
                </a:lnSpc>
                <a:spcBef>
                  <a:spcPts val="700"/>
                </a:spcBef>
                <a:defRPr sz="1900">
                  <a:latin typeface="+mn-lt"/>
                  <a:ea typeface="+mn-ea"/>
                  <a:cs typeface="+mn-cs"/>
                  <a:sym typeface="Calibri"/>
                </a:defRPr>
              </a:lvl1pPr>
            </a:lstStyle>
            <a:p>
              <a:r>
                <a:t>Install Visual Studio on your own laptop</a:t>
              </a:r>
            </a:p>
          </p:txBody>
        </p:sp>
        <p:sp>
          <p:nvSpPr>
            <p:cNvPr id="323" name="Rounded Rectangle"/>
            <p:cNvSpPr/>
            <p:nvPr/>
          </p:nvSpPr>
          <p:spPr>
            <a:xfrm>
              <a:off x="-1" y="5070364"/>
              <a:ext cx="4885212" cy="811264"/>
            </a:xfrm>
            <a:prstGeom prst="roundRect">
              <a:avLst>
                <a:gd name="adj" fmla="val 10000"/>
              </a:avLst>
            </a:prstGeom>
            <a:solidFill>
              <a:schemeClr val="accent2"/>
            </a:solid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endParaRPr/>
            </a:p>
          </p:txBody>
        </p:sp>
        <p:sp>
          <p:nvSpPr>
            <p:cNvPr id="324" name="Square"/>
            <p:cNvSpPr/>
            <p:nvPr/>
          </p:nvSpPr>
          <p:spPr>
            <a:xfrm>
              <a:off x="245404" y="5252897"/>
              <a:ext cx="446196" cy="446195"/>
            </a:xfrm>
            <a:prstGeom prst="rect">
              <a:avLst/>
            </a:prstGeom>
            <a:blipFill rotWithShape="1">
              <a:blip r:embed="rId7"/>
              <a:srcRect/>
              <a:stretch>
                <a:fillRect/>
              </a:stretch>
            </a:blip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endParaRPr/>
            </a:p>
          </p:txBody>
        </p:sp>
        <p:sp>
          <p:nvSpPr>
            <p:cNvPr id="325" name="OR update Visual Studio on Workstation in front of you."/>
            <p:cNvSpPr txBox="1"/>
            <p:nvPr/>
          </p:nvSpPr>
          <p:spPr>
            <a:xfrm>
              <a:off x="937002" y="5136604"/>
              <a:ext cx="3948207" cy="67877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5855" tIns="85855" rIns="85855" bIns="85855" numCol="1" anchor="ctr">
              <a:spAutoFit/>
            </a:bodyPr>
            <a:lstStyle>
              <a:lvl1pPr defTabSz="844550">
                <a:lnSpc>
                  <a:spcPct val="90000"/>
                </a:lnSpc>
                <a:spcBef>
                  <a:spcPts val="700"/>
                </a:spcBef>
                <a:defRPr sz="1900">
                  <a:latin typeface="+mn-lt"/>
                  <a:ea typeface="+mn-ea"/>
                  <a:cs typeface="+mn-cs"/>
                  <a:sym typeface="Calibri"/>
                </a:defRPr>
              </a:lvl1pPr>
            </a:lstStyle>
            <a:p>
              <a:r>
                <a:t>OR update Visual Studio on Workstation in front of you.</a:t>
              </a:r>
            </a:p>
          </p:txBody>
        </p:sp>
      </p:gr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Rectangle 1"/>
          <p:cNvSpPr txBox="1"/>
          <p:nvPr/>
        </p:nvSpPr>
        <p:spPr>
          <a:xfrm>
            <a:off x="1192211" y="2782666"/>
            <a:ext cx="6321998" cy="3330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u="sng">
                <a:solidFill>
                  <a:srgbClr val="0000FF"/>
                </a:solidFill>
                <a:uFill>
                  <a:solidFill>
                    <a:srgbClr val="0000FF"/>
                  </a:solidFill>
                </a:uFill>
                <a:latin typeface="+mn-lt"/>
                <a:ea typeface="+mn-ea"/>
                <a:cs typeface="+mn-cs"/>
                <a:sym typeface="Calibri"/>
                <a:hlinkClick r:id="rId2"/>
              </a:defRPr>
            </a:lvl1pPr>
          </a:lstStyle>
          <a:p>
            <a:r>
              <a:rPr>
                <a:hlinkClick r:id="rId2"/>
              </a:rPr>
              <a:t>https://www.microsoft.com/net/tutorials/csharp/getting-started</a:t>
            </a:r>
          </a:p>
        </p:txBody>
      </p:sp>
      <p:sp>
        <p:nvSpPr>
          <p:cNvPr id="329" name="Title 1"/>
          <p:cNvSpPr txBox="1"/>
          <p:nvPr/>
        </p:nvSpPr>
        <p:spPr>
          <a:xfrm>
            <a:off x="674368" y="264062"/>
            <a:ext cx="7795263" cy="653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nSpc>
                <a:spcPct val="90000"/>
              </a:lnSpc>
              <a:defRPr sz="4400">
                <a:latin typeface="Calibri Light"/>
                <a:ea typeface="Calibri Light"/>
                <a:cs typeface="Calibri Light"/>
                <a:sym typeface="Calibri Light"/>
              </a:defRPr>
            </a:lvl1pPr>
          </a:lstStyle>
          <a:p>
            <a:r>
              <a:t>Learning C#</a:t>
            </a: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TextBox 2"/>
          <p:cNvSpPr txBox="1"/>
          <p:nvPr/>
        </p:nvSpPr>
        <p:spPr>
          <a:xfrm>
            <a:off x="1670413" y="3244332"/>
            <a:ext cx="6658789" cy="3330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defRPr u="sng">
                <a:solidFill>
                  <a:srgbClr val="0000FF"/>
                </a:solidFill>
                <a:uFill>
                  <a:solidFill>
                    <a:srgbClr val="0000FF"/>
                  </a:solidFill>
                </a:uFill>
                <a:latin typeface="+mn-lt"/>
                <a:ea typeface="+mn-ea"/>
                <a:cs typeface="+mn-cs"/>
                <a:sym typeface="Calibri"/>
              </a:defRPr>
            </a:pPr>
            <a:r>
              <a:rPr>
                <a:hlinkClick r:id="rId2"/>
              </a:rPr>
              <a:t>https://www.microsoft.com/en-us/education/default.aspx</a:t>
            </a:r>
            <a:r>
              <a:rPr u="none">
                <a:solidFill>
                  <a:srgbClr val="000000"/>
                </a:solidFill>
                <a:uFillTx/>
              </a:rPr>
              <a:t> </a:t>
            </a:r>
          </a:p>
        </p:txBody>
      </p:sp>
      <p:sp>
        <p:nvSpPr>
          <p:cNvPr id="332" name="Title 1"/>
          <p:cNvSpPr txBox="1"/>
          <p:nvPr/>
        </p:nvSpPr>
        <p:spPr>
          <a:xfrm>
            <a:off x="674368" y="264062"/>
            <a:ext cx="7795263" cy="653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nSpc>
                <a:spcPct val="90000"/>
              </a:lnSpc>
              <a:defRPr sz="4400">
                <a:latin typeface="Calibri Light"/>
                <a:ea typeface="Calibri Light"/>
                <a:cs typeface="Calibri Light"/>
                <a:sym typeface="Calibri Light"/>
              </a:defRPr>
            </a:lvl1pPr>
          </a:lstStyle>
          <a:p>
            <a:r>
              <a:t>Download Microsoft Software</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6" name="Rectangle 6"/>
          <p:cNvGrpSpPr/>
          <p:nvPr/>
        </p:nvGrpSpPr>
        <p:grpSpPr>
          <a:xfrm>
            <a:off x="742217" y="900954"/>
            <a:ext cx="7933951" cy="1800212"/>
            <a:chOff x="0" y="-1"/>
            <a:chExt cx="7933949" cy="1800210"/>
          </a:xfrm>
        </p:grpSpPr>
        <p:sp>
          <p:nvSpPr>
            <p:cNvPr id="154" name="Rectangle"/>
            <p:cNvSpPr/>
            <p:nvPr/>
          </p:nvSpPr>
          <p:spPr>
            <a:xfrm>
              <a:off x="-1" y="-2"/>
              <a:ext cx="7933951" cy="1800212"/>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a:defRPr sz="4000">
                  <a:solidFill>
                    <a:srgbClr val="FFFFFF"/>
                  </a:solidFill>
                  <a:latin typeface="+mn-lt"/>
                  <a:ea typeface="+mn-ea"/>
                  <a:cs typeface="+mn-cs"/>
                  <a:sym typeface="Calibri"/>
                </a:defRPr>
              </a:pPr>
              <a:endParaRPr/>
            </a:p>
          </p:txBody>
        </p:sp>
        <p:sp>
          <p:nvSpPr>
            <p:cNvPr id="155" name="Who is me?"/>
            <p:cNvSpPr txBox="1"/>
            <p:nvPr/>
          </p:nvSpPr>
          <p:spPr>
            <a:xfrm>
              <a:off x="45719" y="599290"/>
              <a:ext cx="7842510" cy="60162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a:defRPr sz="4000">
                  <a:solidFill>
                    <a:srgbClr val="FFFFFF"/>
                  </a:solidFill>
                  <a:latin typeface="+mn-lt"/>
                  <a:ea typeface="+mn-ea"/>
                  <a:cs typeface="+mn-cs"/>
                  <a:sym typeface="Calibri"/>
                </a:defRPr>
              </a:lvl1pPr>
            </a:lstStyle>
            <a:p>
              <a:r>
                <a:t>Who is me?</a:t>
              </a:r>
            </a:p>
          </p:txBody>
        </p:sp>
      </p:grpSp>
      <p:grpSp>
        <p:nvGrpSpPr>
          <p:cNvPr id="159" name="Rectangle 7"/>
          <p:cNvGrpSpPr/>
          <p:nvPr/>
        </p:nvGrpSpPr>
        <p:grpSpPr>
          <a:xfrm>
            <a:off x="742216" y="2924937"/>
            <a:ext cx="4333843" cy="2124246"/>
            <a:chOff x="0" y="0"/>
            <a:chExt cx="4333842" cy="2124244"/>
          </a:xfrm>
        </p:grpSpPr>
        <p:sp>
          <p:nvSpPr>
            <p:cNvPr id="157" name="Rectangle"/>
            <p:cNvSpPr/>
            <p:nvPr/>
          </p:nvSpPr>
          <p:spPr>
            <a:xfrm>
              <a:off x="-1" y="-1"/>
              <a:ext cx="4333843" cy="2124245"/>
            </a:xfrm>
            <a:prstGeom prst="rect">
              <a:avLst/>
            </a:prstGeom>
            <a:solidFill>
              <a:srgbClr val="00B0F0"/>
            </a:solidFill>
            <a:ln w="12700" cap="flat">
              <a:noFill/>
              <a:miter lim="400000"/>
            </a:ln>
            <a:effectLst/>
          </p:spPr>
          <p:txBody>
            <a:bodyPr wrap="square" lIns="45718" tIns="45718" rIns="45718" bIns="45718" numCol="1" anchor="ctr">
              <a:noAutofit/>
            </a:bodyPr>
            <a:lstStyle/>
            <a:p>
              <a:pPr>
                <a:defRPr>
                  <a:solidFill>
                    <a:srgbClr val="FFFFFF"/>
                  </a:solidFill>
                  <a:latin typeface="Segoe UI"/>
                  <a:ea typeface="Segoe UI"/>
                  <a:cs typeface="Segoe UI"/>
                  <a:sym typeface="Segoe UI"/>
                </a:defRPr>
              </a:pPr>
              <a:endParaRPr/>
            </a:p>
          </p:txBody>
        </p:sp>
        <p:sp>
          <p:nvSpPr>
            <p:cNvPr id="158" name="Damir Dobric"/>
            <p:cNvSpPr txBox="1"/>
            <p:nvPr/>
          </p:nvSpPr>
          <p:spPr>
            <a:xfrm>
              <a:off x="45719" y="95647"/>
              <a:ext cx="4242403" cy="19329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a:defRPr sz="2400">
                  <a:solidFill>
                    <a:srgbClr val="FFFFFF"/>
                  </a:solidFill>
                  <a:latin typeface="Segoe UI"/>
                  <a:ea typeface="Segoe UI"/>
                  <a:cs typeface="Segoe UI"/>
                  <a:sym typeface="Segoe UI"/>
                </a:defRPr>
              </a:pPr>
              <a:r>
                <a:t>             Damir Dobric</a:t>
              </a:r>
              <a:br/>
              <a:br/>
              <a:br/>
              <a:br/>
              <a:endParaRPr/>
            </a:p>
          </p:txBody>
        </p:sp>
      </p:grpSp>
      <p:grpSp>
        <p:nvGrpSpPr>
          <p:cNvPr id="162" name="Rectangle 8"/>
          <p:cNvGrpSpPr/>
          <p:nvPr/>
        </p:nvGrpSpPr>
        <p:grpSpPr>
          <a:xfrm>
            <a:off x="5220067" y="4113070"/>
            <a:ext cx="3384385" cy="936113"/>
            <a:chOff x="-1" y="0"/>
            <a:chExt cx="3384384" cy="936112"/>
          </a:xfrm>
        </p:grpSpPr>
        <p:sp>
          <p:nvSpPr>
            <p:cNvPr id="160" name="Rectangle"/>
            <p:cNvSpPr/>
            <p:nvPr/>
          </p:nvSpPr>
          <p:spPr>
            <a:xfrm>
              <a:off x="-2" y="-1"/>
              <a:ext cx="3384385" cy="936113"/>
            </a:xfrm>
            <a:prstGeom prst="rect">
              <a:avLst/>
            </a:prstGeom>
            <a:solidFill>
              <a:srgbClr val="7030A0"/>
            </a:solidFill>
            <a:ln w="12700" cap="flat">
              <a:noFill/>
              <a:miter lim="400000"/>
            </a:ln>
            <a:effectLst/>
          </p:spPr>
          <p:txBody>
            <a:bodyPr wrap="square" lIns="45718" tIns="45718" rIns="45718" bIns="45718" numCol="1" anchor="ctr">
              <a:noAutofit/>
            </a:bodyPr>
            <a:lstStyle/>
            <a:p>
              <a:pPr>
                <a:defRPr>
                  <a:solidFill>
                    <a:srgbClr val="FFFFFF"/>
                  </a:solidFill>
                  <a:latin typeface="+mn-lt"/>
                  <a:ea typeface="+mn-ea"/>
                  <a:cs typeface="+mn-cs"/>
                  <a:sym typeface="Calibri"/>
                </a:defRPr>
              </a:pPr>
              <a:endParaRPr/>
            </a:p>
          </p:txBody>
        </p:sp>
        <p:sp>
          <p:nvSpPr>
            <p:cNvPr id="161" name="damir.dobric@daenet.de"/>
            <p:cNvSpPr txBox="1"/>
            <p:nvPr/>
          </p:nvSpPr>
          <p:spPr>
            <a:xfrm>
              <a:off x="45720" y="314383"/>
              <a:ext cx="3292944" cy="3073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defRPr sz="1400">
                  <a:solidFill>
                    <a:srgbClr val="FFFFFF"/>
                  </a:solidFill>
                  <a:latin typeface="Segoe UI"/>
                  <a:ea typeface="Segoe UI"/>
                  <a:cs typeface="Segoe UI"/>
                  <a:sym typeface="Segoe UI"/>
                </a:defRPr>
              </a:lvl1pPr>
            </a:lstStyle>
            <a:p>
              <a:r>
                <a:t>damir.dobric@daenet.de</a:t>
              </a:r>
            </a:p>
          </p:txBody>
        </p:sp>
      </p:grpSp>
      <p:grpSp>
        <p:nvGrpSpPr>
          <p:cNvPr id="165" name="Rectangle 9"/>
          <p:cNvGrpSpPr/>
          <p:nvPr/>
        </p:nvGrpSpPr>
        <p:grpSpPr>
          <a:xfrm>
            <a:off x="5220067" y="2870528"/>
            <a:ext cx="3384385" cy="1170937"/>
            <a:chOff x="-1" y="-1"/>
            <a:chExt cx="3384384" cy="1170935"/>
          </a:xfrm>
        </p:grpSpPr>
        <p:sp>
          <p:nvSpPr>
            <p:cNvPr id="163" name="Rectangle"/>
            <p:cNvSpPr/>
            <p:nvPr/>
          </p:nvSpPr>
          <p:spPr>
            <a:xfrm>
              <a:off x="-2" y="54411"/>
              <a:ext cx="3384385" cy="1062126"/>
            </a:xfrm>
            <a:prstGeom prst="rect">
              <a:avLst/>
            </a:prstGeom>
            <a:solidFill>
              <a:srgbClr val="7030A0"/>
            </a:solidFill>
            <a:ln w="12700" cap="flat">
              <a:noFill/>
              <a:miter lim="400000"/>
            </a:ln>
            <a:effectLst/>
          </p:spPr>
          <p:txBody>
            <a:bodyPr wrap="square" lIns="45718" tIns="45718" rIns="45718" bIns="45718" numCol="1" anchor="ctr">
              <a:noAutofit/>
            </a:bodyPr>
            <a:lstStyle/>
            <a:p>
              <a:pPr>
                <a:defRPr>
                  <a:solidFill>
                    <a:srgbClr val="FFFFFF"/>
                  </a:solidFill>
                  <a:latin typeface="+mn-lt"/>
                  <a:ea typeface="+mn-ea"/>
                  <a:cs typeface="+mn-cs"/>
                  <a:sym typeface="Calibri"/>
                </a:defRPr>
              </a:pPr>
              <a:endParaRPr/>
            </a:p>
          </p:txBody>
        </p:sp>
        <p:sp>
          <p:nvSpPr>
            <p:cNvPr id="164" name="CEO and Lead Software Architect at Daenet GmbH…"/>
            <p:cNvSpPr txBox="1"/>
            <p:nvPr/>
          </p:nvSpPr>
          <p:spPr>
            <a:xfrm>
              <a:off x="45719" y="-2"/>
              <a:ext cx="3292944" cy="11709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a:defRPr sz="1400">
                  <a:solidFill>
                    <a:srgbClr val="FFFFFF"/>
                  </a:solidFill>
                  <a:latin typeface="Segoe UI"/>
                  <a:ea typeface="Segoe UI"/>
                  <a:cs typeface="Segoe UI"/>
                  <a:sym typeface="Segoe UI"/>
                </a:defRPr>
              </a:pPr>
              <a:r>
                <a:t>CEO and Lead Software Architect at Daenet GmbH</a:t>
              </a:r>
            </a:p>
            <a:p>
              <a:pPr>
                <a:defRPr sz="1400">
                  <a:solidFill>
                    <a:srgbClr val="FFFFFF"/>
                  </a:solidFill>
                  <a:latin typeface="Segoe UI"/>
                  <a:ea typeface="Segoe UI"/>
                  <a:cs typeface="Segoe UI"/>
                  <a:sym typeface="Segoe UI"/>
                </a:defRPr>
              </a:pPr>
              <a:r>
                <a:t>Microsoft Most Valuable Professional</a:t>
              </a:r>
              <a:br/>
              <a:r>
                <a:t>Microsoft Regional Director</a:t>
              </a:r>
            </a:p>
          </p:txBody>
        </p:sp>
      </p:grpSp>
      <p:pic>
        <p:nvPicPr>
          <p:cNvPr id="166" name="Picture 14" descr="Picture 14"/>
          <p:cNvPicPr>
            <a:picLocks noChangeAspect="1"/>
          </p:cNvPicPr>
          <p:nvPr/>
        </p:nvPicPr>
        <p:blipFill>
          <a:blip r:embed="rId2"/>
          <a:stretch>
            <a:fillRect/>
          </a:stretch>
        </p:blipFill>
        <p:spPr>
          <a:xfrm>
            <a:off x="2042410" y="3987062"/>
            <a:ext cx="1558073" cy="851897"/>
          </a:xfrm>
          <a:prstGeom prst="rect">
            <a:avLst/>
          </a:prstGeom>
          <a:ln w="12700">
            <a:miter lim="400000"/>
          </a:ln>
        </p:spPr>
      </p:pic>
      <p:sp>
        <p:nvSpPr>
          <p:cNvPr id="167" name="Rectangle 1"/>
          <p:cNvSpPr txBox="1"/>
          <p:nvPr/>
        </p:nvSpPr>
        <p:spPr>
          <a:xfrm>
            <a:off x="3646196" y="5663653"/>
            <a:ext cx="2406433" cy="3330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a:defRPr u="sng">
                <a:solidFill>
                  <a:srgbClr val="0000FF"/>
                </a:solidFill>
                <a:uFill>
                  <a:solidFill>
                    <a:srgbClr val="0000FF"/>
                  </a:solidFill>
                </a:uFill>
                <a:latin typeface="+mn-lt"/>
                <a:ea typeface="+mn-ea"/>
                <a:cs typeface="+mn-cs"/>
                <a:sym typeface="Calibri"/>
              </a:defRPr>
            </a:pPr>
            <a:r>
              <a:rPr>
                <a:hlinkClick r:id="rId3"/>
              </a:rPr>
              <a:t>https://damirdobric.me</a:t>
            </a:r>
            <a:r>
              <a:rPr u="none">
                <a:solidFill>
                  <a:srgbClr val="000000"/>
                </a:solidFill>
                <a:uFillTx/>
              </a:rPr>
              <a:t>  </a:t>
            </a:r>
          </a:p>
        </p:txBody>
      </p:sp>
      <p:pic>
        <p:nvPicPr>
          <p:cNvPr id="168" name="Picture 2" descr="Picture 2"/>
          <p:cNvPicPr>
            <a:picLocks noChangeAspect="1"/>
          </p:cNvPicPr>
          <p:nvPr/>
        </p:nvPicPr>
        <p:blipFill>
          <a:blip r:embed="rId4"/>
          <a:stretch>
            <a:fillRect/>
          </a:stretch>
        </p:blipFill>
        <p:spPr>
          <a:xfrm>
            <a:off x="8250663" y="5957037"/>
            <a:ext cx="707575" cy="481257"/>
          </a:xfrm>
          <a:prstGeom prst="rect">
            <a:avLst/>
          </a:prstGeom>
          <a:ln w="12700">
            <a:miter lim="400000"/>
          </a:ln>
        </p:spPr>
      </p:pic>
      <p:pic>
        <p:nvPicPr>
          <p:cNvPr id="169" name="Picture 4" descr="Picture 4"/>
          <p:cNvPicPr>
            <a:picLocks noChangeAspect="1"/>
          </p:cNvPicPr>
          <p:nvPr/>
        </p:nvPicPr>
        <p:blipFill>
          <a:blip r:embed="rId5"/>
          <a:stretch>
            <a:fillRect/>
          </a:stretch>
        </p:blipFill>
        <p:spPr>
          <a:xfrm>
            <a:off x="687855" y="5151630"/>
            <a:ext cx="1426402" cy="1234897"/>
          </a:xfrm>
          <a:prstGeom prst="rect">
            <a:avLst/>
          </a:prstGeom>
          <a:ln w="12700">
            <a:miter lim="400000"/>
          </a:ln>
        </p:spPr>
      </p:pic>
      <p:sp>
        <p:nvSpPr>
          <p:cNvPr id="170" name="TextBox 11"/>
          <p:cNvSpPr txBox="1"/>
          <p:nvPr/>
        </p:nvSpPr>
        <p:spPr>
          <a:xfrm>
            <a:off x="7687464" y="102771"/>
            <a:ext cx="7040883" cy="2692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1200">
                <a:latin typeface="Consolas"/>
                <a:ea typeface="Consolas"/>
                <a:cs typeface="Consolas"/>
                <a:sym typeface="Consolas"/>
              </a:defRPr>
            </a:lvl1pPr>
          </a:lstStyle>
          <a:p>
            <a:r>
              <a:t>+++ Live +++        +++ Live +++     +++ Live +++</a:t>
            </a: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156"/>
                                        </p:tgtEl>
                                        <p:attrNameLst>
                                          <p:attrName>style.visibility</p:attrName>
                                        </p:attrNameLst>
                                      </p:cBhvr>
                                      <p:to>
                                        <p:strVal val="visible"/>
                                      </p:to>
                                    </p:set>
                                    <p:anim calcmode="lin" valueType="num">
                                      <p:cBhvr>
                                        <p:cTn id="7" dur="500" fill="hold"/>
                                        <p:tgtEl>
                                          <p:spTgt spid="156"/>
                                        </p:tgtEl>
                                        <p:attrNameLst>
                                          <p:attrName>ppt_w</p:attrName>
                                        </p:attrNameLst>
                                      </p:cBhvr>
                                      <p:tavLst>
                                        <p:tav tm="0">
                                          <p:val>
                                            <p:fltVal val="0"/>
                                          </p:val>
                                        </p:tav>
                                        <p:tav tm="100000">
                                          <p:val>
                                            <p:strVal val="#ppt_w"/>
                                          </p:val>
                                        </p:tav>
                                      </p:tavLst>
                                    </p:anim>
                                    <p:anim calcmode="lin" valueType="num">
                                      <p:cBhvr>
                                        <p:cTn id="8" dur="500" fill="hold"/>
                                        <p:tgtEl>
                                          <p:spTgt spid="156"/>
                                        </p:tgtEl>
                                        <p:attrNameLst>
                                          <p:attrName>ppt_h</p:attrName>
                                        </p:attrNameLst>
                                      </p:cBhvr>
                                      <p:tavLst>
                                        <p:tav tm="0">
                                          <p:val>
                                            <p:fltVal val="0"/>
                                          </p:val>
                                        </p:tav>
                                        <p:tav tm="100000">
                                          <p:val>
                                            <p:strVal val="#ppt_h"/>
                                          </p:val>
                                        </p:tav>
                                      </p:tavLst>
                                    </p:anim>
                                  </p:childTnLst>
                                </p:cTn>
                              </p:par>
                            </p:childTnLst>
                          </p:cTn>
                        </p:par>
                        <p:par>
                          <p:cTn id="9" fill="hold">
                            <p:stCondLst>
                              <p:cond delay="0"/>
                            </p:stCondLst>
                            <p:childTnLst>
                              <p:par>
                                <p:cTn id="10" presetID="-1" presetClass="path" presetSubtype="0" accel="50000" decel="50000" fill="hold" nodeType="afterEffect">
                                  <p:stCondLst>
                                    <p:cond delay="0"/>
                                  </p:stCondLst>
                                  <p:childTnLst>
                                    <p:animMotion origin="layout" path="M 0.000000 0.000000 L -1.302950 0.000915" pathEditMode="relative">
                                      <p:cBhvr>
                                        <p:cTn id="11" dur="20000" fill="hold"/>
                                        <p:tgtEl>
                                          <p:spTgt spid="17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itle 1"/>
          <p:cNvSpPr txBox="1">
            <a:spLocks noGrp="1"/>
          </p:cNvSpPr>
          <p:nvPr>
            <p:ph type="title"/>
          </p:nvPr>
        </p:nvSpPr>
        <p:spPr>
          <a:xfrm>
            <a:off x="685800" y="535338"/>
            <a:ext cx="7772400" cy="1470031"/>
          </a:xfrm>
          <a:prstGeom prst="rect">
            <a:avLst/>
          </a:prstGeom>
        </p:spPr>
        <p:txBody>
          <a:bodyPr/>
          <a:lstStyle/>
          <a:p>
            <a:r>
              <a:t>My lovely and cool assistants</a:t>
            </a:r>
          </a:p>
        </p:txBody>
      </p:sp>
      <p:sp>
        <p:nvSpPr>
          <p:cNvPr id="173" name="TextBox 9"/>
          <p:cNvSpPr txBox="1"/>
          <p:nvPr/>
        </p:nvSpPr>
        <p:spPr>
          <a:xfrm>
            <a:off x="7687464" y="102771"/>
            <a:ext cx="7040883" cy="2692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1200">
                <a:latin typeface="Consolas"/>
                <a:ea typeface="Consolas"/>
                <a:cs typeface="Consolas"/>
                <a:sym typeface="Consolas"/>
              </a:defRPr>
            </a:lvl1pPr>
          </a:lstStyle>
          <a:p>
            <a:r>
              <a:t>+++ Live +++        +++ Live +++     +++ Live +++</a:t>
            </a:r>
          </a:p>
        </p:txBody>
      </p:sp>
      <p:pic>
        <p:nvPicPr>
          <p:cNvPr id="175" name="Screen Shot 2021-10-20 at 13.26.43.png" descr="Screen Shot 2021-10-20 at 13.26.43.png"/>
          <p:cNvPicPr>
            <a:picLocks noChangeAspect="1"/>
          </p:cNvPicPr>
          <p:nvPr/>
        </p:nvPicPr>
        <p:blipFill>
          <a:blip r:embed="rId2"/>
          <a:stretch>
            <a:fillRect/>
          </a:stretch>
        </p:blipFill>
        <p:spPr>
          <a:xfrm>
            <a:off x="5136970" y="2475600"/>
            <a:ext cx="3284645" cy="2202155"/>
          </a:xfrm>
          <a:prstGeom prst="rect">
            <a:avLst/>
          </a:prstGeom>
          <a:ln w="12700">
            <a:miter lim="400000"/>
          </a:ln>
        </p:spPr>
      </p:pic>
      <p:pic>
        <p:nvPicPr>
          <p:cNvPr id="2" name="Picture 2" descr="Graphical user interface&#10;&#10;Description automatically generated">
            <a:extLst>
              <a:ext uri="{FF2B5EF4-FFF2-40B4-BE49-F238E27FC236}">
                <a16:creationId xmlns:a16="http://schemas.microsoft.com/office/drawing/2014/main" id="{28877F4D-EB0E-1E24-B1A0-443450E69F7E}"/>
              </a:ext>
            </a:extLst>
          </p:cNvPr>
          <p:cNvPicPr>
            <a:picLocks noChangeAspect="1"/>
          </p:cNvPicPr>
          <p:nvPr/>
        </p:nvPicPr>
        <p:blipFill>
          <a:blip r:embed="rId3"/>
          <a:stretch>
            <a:fillRect/>
          </a:stretch>
        </p:blipFill>
        <p:spPr>
          <a:xfrm>
            <a:off x="510989" y="2474644"/>
            <a:ext cx="3655678" cy="2331331"/>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path" presetSubtype="0" accel="50000" decel="50000" fill="hold" nodeType="afterEffect">
                                  <p:stCondLst>
                                    <p:cond delay="0"/>
                                  </p:stCondLst>
                                  <p:childTnLst>
                                    <p:animMotion origin="layout" path="M 0.000000 0.000000 L -1.302950 0.000915" pathEditMode="relative">
                                      <p:cBhvr>
                                        <p:cTn id="6" dur="20000" fill="hold"/>
                                        <p:tgtEl>
                                          <p:spTgt spid="17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Title 1"/>
          <p:cNvSpPr txBox="1">
            <a:spLocks noGrp="1"/>
          </p:cNvSpPr>
          <p:nvPr>
            <p:ph type="title"/>
          </p:nvPr>
        </p:nvSpPr>
        <p:spPr>
          <a:xfrm>
            <a:off x="2916931" y="1078679"/>
            <a:ext cx="8363940" cy="590936"/>
          </a:xfrm>
          <a:prstGeom prst="rect">
            <a:avLst/>
          </a:prstGeom>
        </p:spPr>
        <p:txBody>
          <a:bodyPr/>
          <a:lstStyle>
            <a:lvl1pPr>
              <a:defRPr sz="3200"/>
            </a:lvl1pPr>
          </a:lstStyle>
          <a:p>
            <a:r>
              <a:t>What will we do?</a:t>
            </a:r>
          </a:p>
        </p:txBody>
      </p:sp>
      <p:grpSp>
        <p:nvGrpSpPr>
          <p:cNvPr id="180" name="Rectangle 3"/>
          <p:cNvGrpSpPr/>
          <p:nvPr/>
        </p:nvGrpSpPr>
        <p:grpSpPr>
          <a:xfrm>
            <a:off x="2916927" y="2434844"/>
            <a:ext cx="1584186" cy="1080132"/>
            <a:chOff x="-1" y="0"/>
            <a:chExt cx="1584184" cy="1080130"/>
          </a:xfrm>
        </p:grpSpPr>
        <p:sp>
          <p:nvSpPr>
            <p:cNvPr id="178" name="Rectangle"/>
            <p:cNvSpPr/>
            <p:nvPr/>
          </p:nvSpPr>
          <p:spPr>
            <a:xfrm>
              <a:off x="-2" y="-1"/>
              <a:ext cx="1584186" cy="1080132"/>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endParaRPr/>
            </a:p>
          </p:txBody>
        </p:sp>
        <p:sp>
          <p:nvSpPr>
            <p:cNvPr id="179" name=".NET Core 5.0"/>
            <p:cNvSpPr txBox="1"/>
            <p:nvPr/>
          </p:nvSpPr>
          <p:spPr>
            <a:xfrm>
              <a:off x="45720" y="214943"/>
              <a:ext cx="1492747" cy="6502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algn="ctr">
                <a:defRPr>
                  <a:solidFill>
                    <a:srgbClr val="FFFFFF"/>
                  </a:solidFill>
                  <a:latin typeface="Segoe UI"/>
                  <a:ea typeface="Segoe UI"/>
                  <a:cs typeface="Segoe UI"/>
                  <a:sym typeface="Segoe UI"/>
                </a:defRPr>
              </a:pPr>
              <a:r>
                <a:t>.NET Core</a:t>
              </a:r>
              <a:br/>
              <a:r>
                <a:t>6.0</a:t>
              </a:r>
            </a:p>
          </p:txBody>
        </p:sp>
      </p:grpSp>
      <p:grpSp>
        <p:nvGrpSpPr>
          <p:cNvPr id="183" name="Rectangle 4"/>
          <p:cNvGrpSpPr/>
          <p:nvPr/>
        </p:nvGrpSpPr>
        <p:grpSpPr>
          <a:xfrm>
            <a:off x="2916927" y="3602191"/>
            <a:ext cx="1584186" cy="1080131"/>
            <a:chOff x="-1" y="0"/>
            <a:chExt cx="1584184" cy="1080130"/>
          </a:xfrm>
        </p:grpSpPr>
        <p:sp>
          <p:nvSpPr>
            <p:cNvPr id="181" name="Rectangle"/>
            <p:cNvSpPr/>
            <p:nvPr/>
          </p:nvSpPr>
          <p:spPr>
            <a:xfrm>
              <a:off x="-2" y="-1"/>
              <a:ext cx="1584186" cy="1080131"/>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endParaRPr/>
            </a:p>
          </p:txBody>
        </p:sp>
        <p:sp>
          <p:nvSpPr>
            <p:cNvPr id="182" name="C#"/>
            <p:cNvSpPr txBox="1"/>
            <p:nvPr/>
          </p:nvSpPr>
          <p:spPr>
            <a:xfrm>
              <a:off x="45720" y="354642"/>
              <a:ext cx="1492747" cy="3708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a:defRPr>
                  <a:solidFill>
                    <a:srgbClr val="FFFFFF"/>
                  </a:solidFill>
                  <a:latin typeface="Segoe UI"/>
                  <a:ea typeface="Segoe UI"/>
                  <a:cs typeface="Segoe UI"/>
                  <a:sym typeface="Segoe UI"/>
                </a:defRPr>
              </a:lvl1pPr>
            </a:lstStyle>
            <a:p>
              <a:r>
                <a:t>C#</a:t>
              </a:r>
            </a:p>
          </p:txBody>
        </p:sp>
      </p:grpSp>
      <p:grpSp>
        <p:nvGrpSpPr>
          <p:cNvPr id="186" name="Rectangle 8"/>
          <p:cNvGrpSpPr/>
          <p:nvPr/>
        </p:nvGrpSpPr>
        <p:grpSpPr>
          <a:xfrm>
            <a:off x="4571993" y="2434844"/>
            <a:ext cx="1584186" cy="1080132"/>
            <a:chOff x="0" y="0"/>
            <a:chExt cx="1584184" cy="1080130"/>
          </a:xfrm>
        </p:grpSpPr>
        <p:sp>
          <p:nvSpPr>
            <p:cNvPr id="184" name="Rectangle"/>
            <p:cNvSpPr/>
            <p:nvPr/>
          </p:nvSpPr>
          <p:spPr>
            <a:xfrm>
              <a:off x="-1" y="-1"/>
              <a:ext cx="1584185" cy="1080132"/>
            </a:xfrm>
            <a:prstGeom prst="rect">
              <a:avLst/>
            </a:prstGeom>
            <a:solidFill>
              <a:srgbClr val="8497B0"/>
            </a:solidFill>
            <a:ln w="12700" cap="flat">
              <a:noFill/>
              <a:miter lim="400000"/>
            </a:ln>
            <a:effectLst/>
          </p:spPr>
          <p:txBody>
            <a:bodyPr wrap="square" lIns="45718" tIns="45718" rIns="45718" bIns="45718" numCol="1" anchor="ctr">
              <a:noAutofit/>
            </a:bodyPr>
            <a:lstStyle/>
            <a:p>
              <a:pPr algn="ctr">
                <a:defRPr>
                  <a:solidFill>
                    <a:srgbClr val="FFFFFF"/>
                  </a:solidFill>
                  <a:latin typeface="Segoe UI"/>
                  <a:ea typeface="Segoe UI"/>
                  <a:cs typeface="Segoe UI"/>
                  <a:sym typeface="Segoe UI"/>
                </a:defRPr>
              </a:pPr>
              <a:endParaRPr/>
            </a:p>
          </p:txBody>
        </p:sp>
        <p:sp>
          <p:nvSpPr>
            <p:cNvPr id="185" name="GitHub"/>
            <p:cNvSpPr txBox="1"/>
            <p:nvPr/>
          </p:nvSpPr>
          <p:spPr>
            <a:xfrm>
              <a:off x="45722" y="354643"/>
              <a:ext cx="1492744" cy="3708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a:defRPr>
                  <a:solidFill>
                    <a:srgbClr val="FFFFFF"/>
                  </a:solidFill>
                  <a:latin typeface="Segoe UI"/>
                  <a:ea typeface="Segoe UI"/>
                  <a:cs typeface="Segoe UI"/>
                  <a:sym typeface="Segoe UI"/>
                </a:defRPr>
              </a:lvl1pPr>
            </a:lstStyle>
            <a:p>
              <a:r>
                <a:t>GitHub</a:t>
              </a:r>
            </a:p>
          </p:txBody>
        </p:sp>
      </p:grpSp>
      <p:grpSp>
        <p:nvGrpSpPr>
          <p:cNvPr id="189" name="Rectangle 9"/>
          <p:cNvGrpSpPr/>
          <p:nvPr/>
        </p:nvGrpSpPr>
        <p:grpSpPr>
          <a:xfrm>
            <a:off x="4571993" y="3602191"/>
            <a:ext cx="1584186" cy="1080131"/>
            <a:chOff x="0" y="0"/>
            <a:chExt cx="1584184" cy="1080130"/>
          </a:xfrm>
        </p:grpSpPr>
        <p:sp>
          <p:nvSpPr>
            <p:cNvPr id="187" name="Rectangle"/>
            <p:cNvSpPr/>
            <p:nvPr/>
          </p:nvSpPr>
          <p:spPr>
            <a:xfrm>
              <a:off x="-1" y="-1"/>
              <a:ext cx="1584185" cy="1080131"/>
            </a:xfrm>
            <a:prstGeom prst="rect">
              <a:avLst/>
            </a:prstGeom>
            <a:solidFill>
              <a:srgbClr val="8497B0"/>
            </a:solidFill>
            <a:ln w="12700" cap="flat">
              <a:noFill/>
              <a:miter lim="400000"/>
            </a:ln>
            <a:effectLst/>
          </p:spPr>
          <p:txBody>
            <a:bodyPr wrap="square" lIns="45718" tIns="45718" rIns="45718" bIns="45718" numCol="1" anchor="ctr">
              <a:noAutofit/>
            </a:bodyPr>
            <a:lstStyle/>
            <a:p>
              <a:pPr algn="ctr">
                <a:defRPr>
                  <a:solidFill>
                    <a:srgbClr val="FFFFFF"/>
                  </a:solidFill>
                  <a:latin typeface="Segoe UI"/>
                  <a:ea typeface="Segoe UI"/>
                  <a:cs typeface="Segoe UI"/>
                  <a:sym typeface="Segoe UI"/>
                </a:defRPr>
              </a:pPr>
              <a:endParaRPr/>
            </a:p>
          </p:txBody>
        </p:sp>
        <p:sp>
          <p:nvSpPr>
            <p:cNvPr id="188" name="Machine Learning"/>
            <p:cNvSpPr txBox="1"/>
            <p:nvPr/>
          </p:nvSpPr>
          <p:spPr>
            <a:xfrm>
              <a:off x="45722" y="214942"/>
              <a:ext cx="1492744" cy="6502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a:defRPr>
                  <a:solidFill>
                    <a:srgbClr val="FFFFFF"/>
                  </a:solidFill>
                  <a:latin typeface="Segoe UI"/>
                  <a:ea typeface="Segoe UI"/>
                  <a:cs typeface="Segoe UI"/>
                  <a:sym typeface="Segoe UI"/>
                </a:defRPr>
              </a:lvl1pPr>
            </a:lstStyle>
            <a:p>
              <a:r>
                <a:t>Machine Learning</a:t>
              </a:r>
            </a:p>
          </p:txBody>
        </p:sp>
      </p:gr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180"/>
                                        </p:tgtEl>
                                        <p:attrNameLst>
                                          <p:attrName>style.visibility</p:attrName>
                                        </p:attrNameLst>
                                      </p:cBhvr>
                                      <p:to>
                                        <p:strVal val="visible"/>
                                      </p:to>
                                    </p:set>
                                    <p:anim calcmode="lin" valueType="num">
                                      <p:cBhvr>
                                        <p:cTn id="7" dur="500" fill="hold"/>
                                        <p:tgtEl>
                                          <p:spTgt spid="180"/>
                                        </p:tgtEl>
                                        <p:attrNameLst>
                                          <p:attrName>ppt_w</p:attrName>
                                        </p:attrNameLst>
                                      </p:cBhvr>
                                      <p:tavLst>
                                        <p:tav tm="0">
                                          <p:val>
                                            <p:fltVal val="0"/>
                                          </p:val>
                                        </p:tav>
                                        <p:tav tm="100000">
                                          <p:val>
                                            <p:strVal val="#ppt_w"/>
                                          </p:val>
                                        </p:tav>
                                      </p:tavLst>
                                    </p:anim>
                                    <p:anim calcmode="lin" valueType="num">
                                      <p:cBhvr>
                                        <p:cTn id="8" dur="500" fill="hold"/>
                                        <p:tgtEl>
                                          <p:spTgt spid="18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Rectangle 3"/>
          <p:cNvSpPr txBox="1"/>
          <p:nvPr/>
        </p:nvSpPr>
        <p:spPr>
          <a:xfrm>
            <a:off x="1544594" y="1735594"/>
            <a:ext cx="6197656" cy="374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algn="ctr">
              <a:defRPr sz="4000">
                <a:solidFill>
                  <a:srgbClr val="808080"/>
                </a:solidFill>
                <a:latin typeface="+mn-lt"/>
                <a:ea typeface="+mn-ea"/>
                <a:cs typeface="+mn-cs"/>
                <a:sym typeface="Calibri"/>
              </a:defRPr>
            </a:pPr>
            <a:r>
              <a:t>No exam! </a:t>
            </a:r>
          </a:p>
          <a:p>
            <a:pPr algn="ctr">
              <a:defRPr sz="4000">
                <a:solidFill>
                  <a:srgbClr val="808080"/>
                </a:solidFill>
                <a:latin typeface="+mn-lt"/>
                <a:ea typeface="+mn-ea"/>
                <a:cs typeface="+mn-cs"/>
                <a:sym typeface="Calibri"/>
              </a:defRPr>
            </a:pPr>
            <a:r>
              <a:t>You will deliver a real project!</a:t>
            </a:r>
          </a:p>
          <a:p>
            <a:pPr algn="ctr">
              <a:defRPr sz="3200">
                <a:solidFill>
                  <a:srgbClr val="808080"/>
                </a:solidFill>
                <a:latin typeface="+mn-lt"/>
                <a:ea typeface="+mn-ea"/>
                <a:cs typeface="+mn-cs"/>
                <a:sym typeface="Calibri"/>
              </a:defRPr>
            </a:pPr>
            <a:endParaRPr/>
          </a:p>
          <a:p>
            <a:pPr algn="ctr">
              <a:defRPr>
                <a:solidFill>
                  <a:srgbClr val="808080"/>
                </a:solidFill>
                <a:latin typeface="+mn-lt"/>
                <a:ea typeface="+mn-ea"/>
                <a:cs typeface="+mn-cs"/>
                <a:sym typeface="Calibri"/>
              </a:defRPr>
            </a:pPr>
            <a:endParaRPr/>
          </a:p>
          <a:p>
            <a:pPr algn="ctr">
              <a:defRPr>
                <a:solidFill>
                  <a:srgbClr val="808080"/>
                </a:solidFill>
                <a:latin typeface="+mn-lt"/>
                <a:ea typeface="+mn-ea"/>
                <a:cs typeface="+mn-cs"/>
                <a:sym typeface="Calibri"/>
              </a:defRPr>
            </a:pPr>
            <a:endParaRPr/>
          </a:p>
          <a:p>
            <a:pPr algn="ctr">
              <a:defRPr>
                <a:solidFill>
                  <a:srgbClr val="808080"/>
                </a:solidFill>
                <a:latin typeface="+mn-lt"/>
                <a:ea typeface="+mn-ea"/>
                <a:cs typeface="+mn-cs"/>
                <a:sym typeface="Calibri"/>
              </a:defRPr>
            </a:pPr>
            <a:r>
              <a:t>Important dates</a:t>
            </a:r>
          </a:p>
          <a:p>
            <a:pPr algn="ctr">
              <a:defRPr sz="2400">
                <a:solidFill>
                  <a:srgbClr val="808080"/>
                </a:solidFill>
                <a:latin typeface="+mn-lt"/>
                <a:ea typeface="+mn-ea"/>
                <a:cs typeface="+mn-cs"/>
                <a:sym typeface="Calibri"/>
              </a:defRPr>
            </a:pPr>
            <a:r>
              <a:t>Start of Dec.2022 – Start of project</a:t>
            </a:r>
          </a:p>
          <a:p>
            <a:pPr algn="ctr">
              <a:defRPr sz="2400">
                <a:solidFill>
                  <a:srgbClr val="808080"/>
                </a:solidFill>
                <a:latin typeface="+mn-lt"/>
                <a:ea typeface="+mn-ea"/>
                <a:cs typeface="+mn-cs"/>
                <a:sym typeface="Calibri"/>
              </a:defRPr>
            </a:pPr>
            <a:r>
              <a:t>Before 1</a:t>
            </a:r>
            <a:r>
              <a:rPr baseline="30000"/>
              <a:t>st</a:t>
            </a:r>
            <a:r>
              <a:t> Nov. 2022 – Register in HIS portal</a:t>
            </a:r>
          </a:p>
          <a:p>
            <a:pPr algn="ctr">
              <a:defRPr sz="2400">
                <a:solidFill>
                  <a:srgbClr val="808080"/>
                </a:solidFill>
                <a:latin typeface="+mn-lt"/>
                <a:ea typeface="+mn-ea"/>
                <a:cs typeface="+mn-cs"/>
                <a:sym typeface="Calibri"/>
              </a:defRPr>
            </a:pPr>
            <a:r>
              <a:t>30th March  2023 – Project deadline</a:t>
            </a: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Title 1"/>
          <p:cNvSpPr txBox="1">
            <a:spLocks noGrp="1"/>
          </p:cNvSpPr>
          <p:nvPr>
            <p:ph type="title"/>
          </p:nvPr>
        </p:nvSpPr>
        <p:spPr>
          <a:xfrm>
            <a:off x="323527" y="621504"/>
            <a:ext cx="7886701" cy="652727"/>
          </a:xfrm>
          <a:prstGeom prst="rect">
            <a:avLst/>
          </a:prstGeom>
        </p:spPr>
        <p:txBody>
          <a:bodyPr/>
          <a:lstStyle>
            <a:lvl1pPr defTabSz="749808">
              <a:defRPr sz="3600"/>
            </a:lvl1pPr>
          </a:lstStyle>
          <a:p>
            <a:r>
              <a:t>Good to know </a:t>
            </a:r>
          </a:p>
        </p:txBody>
      </p:sp>
      <p:sp>
        <p:nvSpPr>
          <p:cNvPr id="194" name="Content Placeholder 2"/>
          <p:cNvSpPr txBox="1">
            <a:spLocks noGrp="1"/>
          </p:cNvSpPr>
          <p:nvPr>
            <p:ph type="body" idx="1"/>
          </p:nvPr>
        </p:nvSpPr>
        <p:spPr>
          <a:xfrm>
            <a:off x="359531" y="1686179"/>
            <a:ext cx="8424938" cy="4133063"/>
          </a:xfrm>
          <a:prstGeom prst="rect">
            <a:avLst/>
          </a:prstGeom>
        </p:spPr>
        <p:txBody>
          <a:bodyPr/>
          <a:lstStyle/>
          <a:p>
            <a:pPr marL="201168" indent="-201168" defTabSz="804672">
              <a:spcBef>
                <a:spcPts val="800"/>
              </a:spcBef>
              <a:buBlip>
                <a:blip r:embed="rId2"/>
              </a:buBlip>
              <a:defRPr sz="2400"/>
            </a:pPr>
            <a:r>
              <a:t>You learn about </a:t>
            </a:r>
            <a:r>
              <a:rPr b="1" u="sng"/>
              <a:t>applied</a:t>
            </a:r>
            <a:r>
              <a:t> Software Engineering</a:t>
            </a:r>
          </a:p>
          <a:p>
            <a:pPr marL="201168" indent="-201168" defTabSz="804672">
              <a:spcBef>
                <a:spcPts val="800"/>
              </a:spcBef>
              <a:buBlip>
                <a:blip r:embed="rId2"/>
              </a:buBlip>
              <a:defRPr sz="2400"/>
            </a:pPr>
            <a:r>
              <a:t>We will combine theory with </a:t>
            </a:r>
            <a:r>
              <a:rPr u="sng"/>
              <a:t>applicable</a:t>
            </a:r>
            <a:r>
              <a:t> solutions.</a:t>
            </a:r>
          </a:p>
          <a:p>
            <a:pPr marL="201168" indent="-201168" defTabSz="804672">
              <a:spcBef>
                <a:spcPts val="800"/>
              </a:spcBef>
              <a:buBlip>
                <a:blip r:embed="rId2"/>
              </a:buBlip>
              <a:defRPr sz="2400"/>
            </a:pPr>
            <a:r>
              <a:t>We learn and work as professional developers.</a:t>
            </a:r>
          </a:p>
          <a:p>
            <a:pPr marL="201168" indent="-201168" defTabSz="804672">
              <a:spcBef>
                <a:spcPts val="800"/>
              </a:spcBef>
              <a:buBlip>
                <a:blip r:embed="rId2"/>
              </a:buBlip>
              <a:defRPr sz="2400"/>
            </a:pPr>
            <a:r>
              <a:t>All you learn is applicable in industry right now</a:t>
            </a:r>
          </a:p>
          <a:p>
            <a:pPr marL="201168" indent="-201168" defTabSz="804672">
              <a:spcBef>
                <a:spcPts val="800"/>
              </a:spcBef>
              <a:buBlip>
                <a:blip r:embed="rId2"/>
              </a:buBlip>
              <a:defRPr sz="2400"/>
            </a:pPr>
            <a:r>
              <a:t>We will not learn anything old.</a:t>
            </a:r>
          </a:p>
          <a:p>
            <a:pPr marL="201168" indent="-201168" defTabSz="804672">
              <a:spcBef>
                <a:spcPts val="800"/>
              </a:spcBef>
              <a:buBlip>
                <a:blip r:embed="rId2"/>
              </a:buBlip>
              <a:defRPr sz="2400"/>
            </a:pPr>
            <a:r>
              <a:t>If you want to learn cool things you will enjoy this course</a:t>
            </a:r>
          </a:p>
          <a:p>
            <a:pPr marL="201168" indent="-201168" defTabSz="804672">
              <a:spcBef>
                <a:spcPts val="800"/>
              </a:spcBef>
              <a:buBlip>
                <a:blip r:embed="rId2"/>
              </a:buBlip>
              <a:defRPr sz="2400"/>
            </a:pPr>
            <a:r>
              <a:t>There is no specific book. But there is enough learning material in internet.</a:t>
            </a: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Title 1"/>
          <p:cNvSpPr txBox="1">
            <a:spLocks noGrp="1"/>
          </p:cNvSpPr>
          <p:nvPr>
            <p:ph type="title"/>
          </p:nvPr>
        </p:nvSpPr>
        <p:spPr>
          <a:xfrm>
            <a:off x="628650" y="742692"/>
            <a:ext cx="7886700" cy="652726"/>
          </a:xfrm>
          <a:prstGeom prst="rect">
            <a:avLst/>
          </a:prstGeom>
        </p:spPr>
        <p:txBody>
          <a:bodyPr/>
          <a:lstStyle>
            <a:lvl1pPr defTabSz="822958">
              <a:defRPr sz="3600"/>
            </a:lvl1pPr>
          </a:lstStyle>
          <a:p>
            <a:r>
              <a:t>This module graded by students</a:t>
            </a:r>
          </a:p>
        </p:txBody>
      </p:sp>
      <p:pic>
        <p:nvPicPr>
          <p:cNvPr id="197" name="Picture 3" descr="Picture 3"/>
          <p:cNvPicPr>
            <a:picLocks noChangeAspect="1"/>
          </p:cNvPicPr>
          <p:nvPr/>
        </p:nvPicPr>
        <p:blipFill>
          <a:blip r:embed="rId2"/>
          <a:stretch>
            <a:fillRect/>
          </a:stretch>
        </p:blipFill>
        <p:spPr>
          <a:xfrm>
            <a:off x="1335582" y="2406131"/>
            <a:ext cx="6472836" cy="1673501"/>
          </a:xfrm>
          <a:prstGeom prst="rect">
            <a:avLst/>
          </a:prstGeom>
          <a:ln w="12700">
            <a:miter lim="400000"/>
          </a:ln>
        </p:spPr>
      </p:pic>
      <p:sp>
        <p:nvSpPr>
          <p:cNvPr id="198" name="Straight Arrow Connector 5"/>
          <p:cNvSpPr/>
          <p:nvPr/>
        </p:nvSpPr>
        <p:spPr>
          <a:xfrm flipH="1" flipV="1">
            <a:off x="3741333" y="3496826"/>
            <a:ext cx="1820431" cy="1863971"/>
          </a:xfrm>
          <a:prstGeom prst="line">
            <a:avLst/>
          </a:prstGeom>
          <a:ln w="28575">
            <a:solidFill>
              <a:srgbClr val="00B050"/>
            </a:solidFill>
            <a:miter/>
            <a:tailEnd type="triangle"/>
          </a:ln>
        </p:spPr>
        <p:txBody>
          <a:bodyPr lIns="45718" tIns="45718" rIns="45718" bIns="45718"/>
          <a:lstStyle/>
          <a:p>
            <a:endParaRPr/>
          </a:p>
        </p:txBody>
      </p:sp>
      <p:sp>
        <p:nvSpPr>
          <p:cNvPr id="199" name="TextBox 6"/>
          <p:cNvSpPr txBox="1"/>
          <p:nvPr/>
        </p:nvSpPr>
        <p:spPr>
          <a:xfrm>
            <a:off x="5662748" y="5019152"/>
            <a:ext cx="2053884" cy="62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defRPr>
                <a:latin typeface="+mn-lt"/>
                <a:ea typeface="+mn-ea"/>
                <a:cs typeface="+mn-cs"/>
                <a:sym typeface="Calibri"/>
              </a:defRPr>
            </a:pPr>
            <a:r>
              <a:t>Average grade for </a:t>
            </a:r>
            <a:br/>
            <a:r>
              <a:t>all modules</a:t>
            </a:r>
          </a:p>
        </p:txBody>
      </p:sp>
      <p:sp>
        <p:nvSpPr>
          <p:cNvPr id="200" name="Straight Arrow Connector 7"/>
          <p:cNvSpPr/>
          <p:nvPr/>
        </p:nvSpPr>
        <p:spPr>
          <a:xfrm flipV="1">
            <a:off x="2105130" y="3447034"/>
            <a:ext cx="796337" cy="1016950"/>
          </a:xfrm>
          <a:prstGeom prst="line">
            <a:avLst/>
          </a:prstGeom>
          <a:ln w="28575">
            <a:solidFill>
              <a:srgbClr val="00B050"/>
            </a:solidFill>
            <a:miter/>
            <a:tailEnd type="triangle"/>
          </a:ln>
        </p:spPr>
        <p:txBody>
          <a:bodyPr lIns="45718" tIns="45718" rIns="45718" bIns="45718"/>
          <a:lstStyle/>
          <a:p>
            <a:endParaRPr/>
          </a:p>
        </p:txBody>
      </p:sp>
      <p:sp>
        <p:nvSpPr>
          <p:cNvPr id="201" name="TextBox 9"/>
          <p:cNvSpPr txBox="1"/>
          <p:nvPr/>
        </p:nvSpPr>
        <p:spPr>
          <a:xfrm>
            <a:off x="1539573" y="4518409"/>
            <a:ext cx="2053883" cy="62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defRPr>
                <a:latin typeface="+mn-lt"/>
                <a:ea typeface="+mn-ea"/>
                <a:cs typeface="+mn-cs"/>
                <a:sym typeface="Calibri"/>
              </a:defRPr>
            </a:pPr>
            <a:r>
              <a:t>Grade for </a:t>
            </a:r>
            <a:br/>
            <a:r>
              <a:t>this module</a:t>
            </a: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theme/theme1.xml><?xml version="1.0" encoding="utf-8"?>
<a:theme xmlns:a="http://schemas.openxmlformats.org/drawingml/2006/main" name="1_Office Theme">
  <a:themeElements>
    <a:clrScheme name="1_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1_Office Theme">
      <a:majorFont>
        <a:latin typeface="Helvetica"/>
        <a:ea typeface="Helvetica"/>
        <a:cs typeface="Helvetica"/>
      </a:majorFont>
      <a:minorFont>
        <a:latin typeface="Calibri"/>
        <a:ea typeface="Calibri"/>
        <a:cs typeface="Calibri"/>
      </a:minorFont>
    </a:fontScheme>
    <a:fmtScheme name="1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Office Theme">
  <a:themeElements>
    <a:clrScheme name="1_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1_Office Theme">
      <a:majorFont>
        <a:latin typeface="Helvetica"/>
        <a:ea typeface="Helvetica"/>
        <a:cs typeface="Helvetica"/>
      </a:majorFont>
      <a:minorFont>
        <a:latin typeface="Calibri"/>
        <a:ea typeface="Calibri"/>
        <a:cs typeface="Calibri"/>
      </a:minorFont>
    </a:fontScheme>
    <a:fmtScheme name="1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38</Slides>
  <Notes>0</Notes>
  <HiddenSlides>0</HiddenSlide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1_Office Theme</vt:lpstr>
      <vt:lpstr>PowerPoint Presentation</vt:lpstr>
      <vt:lpstr>PowerPoint Presentation</vt:lpstr>
      <vt:lpstr>PowerPoint Presentation</vt:lpstr>
      <vt:lpstr>PowerPoint Presentation</vt:lpstr>
      <vt:lpstr>My lovely and cool assistants</vt:lpstr>
      <vt:lpstr>What will we do?</vt:lpstr>
      <vt:lpstr>PowerPoint Presentation</vt:lpstr>
      <vt:lpstr>Good to know </vt:lpstr>
      <vt:lpstr>This module graded by students</vt:lpstr>
      <vt:lpstr>PowerPoint Presentation</vt:lpstr>
      <vt:lpstr>PowerPoint Presentation</vt:lpstr>
      <vt:lpstr>Prerequisites</vt:lpstr>
      <vt:lpstr>How do we work?</vt:lpstr>
      <vt:lpstr>Registration in Excel</vt:lpstr>
      <vt:lpstr>Register on Linked-In</vt:lpstr>
      <vt:lpstr>Invite us</vt:lpstr>
      <vt:lpstr>We will send you invite for group</vt:lpstr>
      <vt:lpstr>How to reach me?</vt:lpstr>
      <vt:lpstr>How the project is scored?</vt:lpstr>
      <vt:lpstr>PowerPoint Presentation</vt:lpstr>
      <vt:lpstr>PowerPoint Presentation</vt:lpstr>
      <vt:lpstr>ALM encompasses</vt:lpstr>
      <vt:lpstr>DevOps</vt:lpstr>
      <vt:lpstr>ALM Frameworks</vt:lpstr>
      <vt:lpstr>MSF-Agile</vt:lpstr>
      <vt:lpstr>Scrum</vt:lpstr>
      <vt:lpstr>PowerPoint Presentation</vt:lpstr>
      <vt:lpstr>PowerPoint Presentation</vt:lpstr>
      <vt:lpstr>SCRUM Model</vt:lpstr>
      <vt:lpstr>Tools you need</vt:lpstr>
      <vt:lpstr>Tools you need</vt:lpstr>
      <vt:lpstr>Git Classroom</vt:lpstr>
      <vt:lpstr>Join the Git Class-Room</vt:lpstr>
      <vt:lpstr>PowerPoint Presentation</vt:lpstr>
      <vt:lpstr>Survey</vt:lpstr>
      <vt:lpstr>Let’s start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83</cp:revision>
  <dcterms:modified xsi:type="dcterms:W3CDTF">2022-10-22T14:50:59Z</dcterms:modified>
</cp:coreProperties>
</file>